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48"/>
  </p:notesMasterIdLst>
  <p:handoutMasterIdLst>
    <p:handoutMasterId r:id="rId49"/>
  </p:handoutMasterIdLst>
  <p:sldIdLst>
    <p:sldId id="256" r:id="rId4"/>
    <p:sldId id="280" r:id="rId5"/>
    <p:sldId id="303" r:id="rId6"/>
    <p:sldId id="257" r:id="rId7"/>
    <p:sldId id="267" r:id="rId8"/>
    <p:sldId id="304" r:id="rId9"/>
    <p:sldId id="286" r:id="rId10"/>
    <p:sldId id="312" r:id="rId11"/>
    <p:sldId id="281" r:id="rId12"/>
    <p:sldId id="316" r:id="rId13"/>
    <p:sldId id="313" r:id="rId14"/>
    <p:sldId id="305" r:id="rId15"/>
    <p:sldId id="287" r:id="rId16"/>
    <p:sldId id="315" r:id="rId17"/>
    <p:sldId id="314" r:id="rId18"/>
    <p:sldId id="283" r:id="rId19"/>
    <p:sldId id="294" r:id="rId20"/>
    <p:sldId id="300" r:id="rId21"/>
    <p:sldId id="285" r:id="rId22"/>
    <p:sldId id="306" r:id="rId23"/>
    <p:sldId id="282" r:id="rId24"/>
    <p:sldId id="273" r:id="rId25"/>
    <p:sldId id="318" r:id="rId26"/>
    <p:sldId id="307" r:id="rId27"/>
    <p:sldId id="284" r:id="rId28"/>
    <p:sldId id="296" r:id="rId29"/>
    <p:sldId id="308" r:id="rId30"/>
    <p:sldId id="289" r:id="rId31"/>
    <p:sldId id="290" r:id="rId32"/>
    <p:sldId id="309" r:id="rId33"/>
    <p:sldId id="259" r:id="rId34"/>
    <p:sldId id="277" r:id="rId35"/>
    <p:sldId id="310" r:id="rId36"/>
    <p:sldId id="261" r:id="rId37"/>
    <p:sldId id="293" r:id="rId38"/>
    <p:sldId id="311" r:id="rId39"/>
    <p:sldId id="268" r:id="rId40"/>
    <p:sldId id="275" r:id="rId41"/>
    <p:sldId id="297" r:id="rId42"/>
    <p:sldId id="291" r:id="rId43"/>
    <p:sldId id="298" r:id="rId44"/>
    <p:sldId id="264" r:id="rId45"/>
    <p:sldId id="317" r:id="rId46"/>
    <p:sldId id="29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/>
    <p:restoredTop sz="89115" autoAdjust="0"/>
  </p:normalViewPr>
  <p:slideViewPr>
    <p:cSldViewPr snapToGrid="0" snapToObjects="1">
      <p:cViewPr varScale="1">
        <p:scale>
          <a:sx n="105" d="100"/>
          <a:sy n="105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200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665E05-BA00-C64C-A46C-9DA4F563DB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68124-04CF-104C-BB40-FAAD03DBCD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88F7F-7E7D-2945-B397-D46BF616C47B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C0148-40EA-4D4D-9835-78C4A0CBFD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757F9-230B-BC49-B43F-6A935DC693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C0A34-2E44-A54C-ABB5-F32B8BAFA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56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16644-6BC8-47F8-A74A-CE773FDB7A3F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90DEC-0381-4740-9CEB-188EB7B9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1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0DEC-0381-4740-9CEB-188EB7B924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88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putting in a video with proper hand washing demo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www.myotherapy.org.au</a:t>
            </a:r>
            <a:r>
              <a:rPr lang="en-US" dirty="0"/>
              <a:t>/myotherapy-association-covid-19-updates/ photo from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F969B-177B-8B4D-AFAF-6FD8447672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19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0DEC-0381-4740-9CEB-188EB7B924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11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0DEC-0381-4740-9CEB-188EB7B9242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04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0DEC-0381-4740-9CEB-188EB7B9242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89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0DEC-0381-4740-9CEB-188EB7B9242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20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0DEC-0381-4740-9CEB-188EB7B9242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62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from here </a:t>
            </a:r>
          </a:p>
          <a:p>
            <a:r>
              <a:rPr lang="en-US" dirty="0"/>
              <a:t>https://</a:t>
            </a:r>
            <a:r>
              <a:rPr lang="en-US" dirty="0" err="1"/>
              <a:t>www.infectiousdiseaseadvisor.com</a:t>
            </a:r>
            <a:r>
              <a:rPr lang="en-US" dirty="0"/>
              <a:t>/home/topics/respiratory/post-tuberculosis-lung-disease-in-hiv-associated-tuberculosis-common/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0DEC-0381-4740-9CEB-188EB7B9242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25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0DEC-0381-4740-9CEB-188EB7B9242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98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0DEC-0381-4740-9CEB-188EB7B9242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23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0DEC-0381-4740-9CEB-188EB7B9242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4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0DEC-0381-4740-9CEB-188EB7B924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34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0DEC-0381-4740-9CEB-188EB7B9242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20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0DEC-0381-4740-9CEB-188EB7B9242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6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0DEC-0381-4740-9CEB-188EB7B924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2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0DEC-0381-4740-9CEB-188EB7B924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4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0DEC-0381-4740-9CEB-188EB7B924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0DEC-0381-4740-9CEB-188EB7B924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81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putting in a video with proper hand washing demo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F969B-177B-8B4D-AFAF-6FD8447672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06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F969B-177B-8B4D-AFAF-6FD8447672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55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F969B-177B-8B4D-AFAF-6FD8447672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ED8D6-2E51-794D-8D56-0E2EA13DB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A7E83-BFB9-4049-AF26-35BD8BF3D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F8828-ED9E-C74B-ABDD-63AD908E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8129-4CA6-C34C-B8CD-551D7E0729E3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0BFE9-1DE2-BA45-B7D4-4F92038B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BBC52-D0A3-C34D-BFB7-6D576DEA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B3F-99FD-0247-BB7C-CC862E37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5688-2E8A-0D41-A3F3-9A064BB1F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B91EC-C7D6-0141-A548-E173DED5B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440E4-CCA9-3F45-8192-CAD61B04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8129-4CA6-C34C-B8CD-551D7E0729E3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77493-77C7-0F43-A806-359B3085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0704B-301C-1141-BA4C-FA0DAE15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B3F-99FD-0247-BB7C-CC862E37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54EDD3-8449-0440-84CE-FD3E88DE80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AB86F-442E-DB43-94E7-F0B63ED58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9C772-D76D-0E46-A329-96200D59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8129-4CA6-C34C-B8CD-551D7E0729E3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3E230-4EF3-984D-A925-20DD2F6A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1BD36-7324-4F49-B771-563DD2CD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B3F-99FD-0247-BB7C-CC862E37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5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4BC6-D0D5-2346-96B0-1F713F5E7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F0080-64F9-974D-A643-D0FA1CA0C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3C8CC-F4DC-B740-96FA-676D040F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82C0-94A4-A743-97EC-3811AFC987F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0C023-3BAE-7448-A70A-A9D739D7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35592-665F-D347-A29C-1CEF7246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9EA-0B0E-364E-ABAD-478FF544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76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2748-D293-9045-8B13-D422A1F3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510B9-8383-7044-B7DE-C5F9EAA11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4445C-A2AD-644E-BAAD-C4D87CB4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82C0-94A4-A743-97EC-3811AFC987F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2DA67-5E23-3C44-A0B3-B2C9D72CD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F84D2-9A20-2A45-8B80-49172B0D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9EA-0B0E-364E-ABAD-478FF544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37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857F-BBBA-8243-9CC3-02FD0FB4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7346F-5900-1042-A1CB-A14AED094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39F17-2A4E-4343-9D1E-C9D881B4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82C0-94A4-A743-97EC-3811AFC987F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D1240-7B88-EE40-9469-B26C9471A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B1A9C-5240-0F42-88C4-B0B72984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9EA-0B0E-364E-ABAD-478FF544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09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E68E-25A0-A144-9E52-D747F2EC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C9FFC-75FA-1040-90DA-C9FB35D42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0AE42-B81F-8E4F-B91B-9D034A26B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1CB5E-E495-F44F-B36C-8D937A45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82C0-94A4-A743-97EC-3811AFC987F9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F3C53-238C-D246-A371-CA04850C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00727-A939-3C4A-835D-9741532E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9EA-0B0E-364E-ABAD-478FF544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71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81FB-0162-B341-9222-6C4680C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45712-9AA0-B246-BC09-BE80DEFB5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050E8-9932-BF42-82BB-7DAAA1534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4405D-A600-3C4C-A541-05BD3B385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0C1CE-378D-3B4A-A403-DBA13FBD1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3567F-1049-4A4A-B8C8-20DAF8CC5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82C0-94A4-A743-97EC-3811AFC987F9}" type="datetimeFigureOut">
              <a:rPr lang="en-US" smtClean="0"/>
              <a:t>5/7/20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7060EA-6BF7-4944-867C-6F7060EC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669F45-3B6D-0C4E-B6B7-753F1645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9EA-0B0E-364E-ABAD-478FF544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96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2810-D4EF-654B-BB67-15231B30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239C5-E1A9-2B44-AA28-B066C02D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82C0-94A4-A743-97EC-3811AFC987F9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B88B5-EB5F-434C-9894-C7DA0ED8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85ACB-2E34-A043-80DF-74DA7533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9EA-0B0E-364E-ABAD-478FF544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45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330C29-190E-0147-949A-360BB1DD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82C0-94A4-A743-97EC-3811AFC987F9}" type="datetimeFigureOut">
              <a:rPr lang="en-US" smtClean="0"/>
              <a:t>5/7/20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3D5B7-43FE-B64C-971D-44E95440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92603-02C6-AA4E-9A60-4FC79B5F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9EA-0B0E-364E-ABAD-478FF544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19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2C77-CD5E-FC47-9481-5B324211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51F0-A896-6543-BEE4-7F06971DB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505DF-61CB-A841-96C6-F73896C63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B4B3F-95C4-3C47-9168-DAAE786F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82C0-94A4-A743-97EC-3811AFC987F9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B6F13-80AA-BB47-B1FC-93027AE2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6C2A2-7C3B-D643-AFCA-F5FE6DDD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9EA-0B0E-364E-ABAD-478FF544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7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08825-3E21-EB4B-ABF2-8D5D6461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0CD7F-4D3A-C747-B75D-B1146DB6B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C759E-F648-854C-8A43-C995F186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8129-4CA6-C34C-B8CD-551D7E0729E3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FFEF-8FDA-4A45-B069-8559936BD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7669F-B836-4141-9434-C37549AB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B3F-99FD-0247-BB7C-CC862E37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84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8EF8-B6AF-4E40-94EC-6970AFB2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BE1486-FDAA-B342-8E24-975696A7E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51576-6E69-2E47-AA1F-47333F50F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8BEB6-F446-C448-9046-4EC7F8BC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82C0-94A4-A743-97EC-3811AFC987F9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5609-DCB5-404E-894B-A6299A11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A42DA-89A0-4B4C-81D9-ED8A92F4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9EA-0B0E-364E-ABAD-478FF544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46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D9B7-0841-E740-99D2-8833500E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61EC7-AD3F-0241-A30E-FA0C070A8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53043-2812-A74F-B31F-9DF299C4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82C0-94A4-A743-97EC-3811AFC987F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D5387-A1C5-3940-A1F4-7ED659C6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87D69-55DC-AE48-B2A9-440BEDE8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9EA-0B0E-364E-ABAD-478FF544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0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A1F79-3A89-6D40-82FD-0553C9E8A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671A0-5225-F84F-9219-13BBD6567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01953-5958-8444-9A50-2491F64E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82C0-94A4-A743-97EC-3811AFC987F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C901B-A9EA-4E45-97C0-4AD9A3B2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80791-BD70-354A-A374-6E5E1698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9EA-0B0E-364E-ABAD-478FF544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7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EC60-0830-4445-9F7C-5F33C8D3D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5EA36-0750-7944-A4AD-0AAB23DD7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FAE15-F5F2-8543-80A8-BA101D19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1ECC-26C0-D54F-8E12-B5DC15475DA2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091C0-915D-2F4C-8197-C0A1A597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02F5B-8504-B848-B6EB-D0AE3755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CF23-85FD-A94D-B641-B793A852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72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B1DA-56A2-F54B-BEF0-2C347983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B5908-B449-264D-AC3C-9CD5F2D9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B763B-E03E-4E41-988D-23783BE3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1ECC-26C0-D54F-8E12-B5DC15475DA2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E1F3D-8DE8-0240-AC46-0D24E5CB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5AAEC-7763-204D-98D7-246CE21E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CF23-85FD-A94D-B641-B793A852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6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AFFE-DBC2-D446-8361-612E2BFF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7CE35-100E-CF48-9E44-C39221ED9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CE357-CCAD-664C-8E46-D993AFC29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1ECC-26C0-D54F-8E12-B5DC15475DA2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8525C-8558-B34A-AE29-BE342608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52C28-5F0D-CC47-B5FF-E87E4E8B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CF23-85FD-A94D-B641-B793A852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03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590A-D4C9-314B-8FB1-0F209266B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D4064-789D-AE4E-B184-0061981E1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E059A-82F8-D943-B449-737F261DE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57AFC-0169-764E-93E9-117ADFD0E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1ECC-26C0-D54F-8E12-B5DC15475DA2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31D9F-4CDE-3142-89CD-E0B870FE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0F475-E243-C14B-A05C-8FFF3250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CF23-85FD-A94D-B641-B793A852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58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B8E1F-6575-8E4E-8D76-ACEBE498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E9AB6-CAE0-694D-9809-D5D7F4D48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E90A5-E3AF-F740-9893-5FEF4A568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5524B-97EC-5C46-B82A-60ABCAA87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C2B1E-6825-1945-BBCA-54A9A1021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54A7CE-44A5-A34D-91D6-26FD6D49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1ECC-26C0-D54F-8E12-B5DC15475DA2}" type="datetimeFigureOut">
              <a:rPr lang="en-US" smtClean="0"/>
              <a:t>5/7/20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BC13D-CA7F-FF4E-83F8-15E3809A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5C412B-7038-654B-9CD7-90259614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CF23-85FD-A94D-B641-B793A852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4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DFBF6-E093-A644-AC71-F83036B8A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4FD9A-E012-B047-B07E-7840AD1B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1ECC-26C0-D54F-8E12-B5DC15475DA2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ACA7B-A9EE-FD40-8844-84C72C687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4E65D-FD55-774F-9EB8-966F666E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CF23-85FD-A94D-B641-B793A852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51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82BB0-2563-0542-91C5-64FABEAD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1ECC-26C0-D54F-8E12-B5DC15475DA2}" type="datetimeFigureOut">
              <a:rPr lang="en-US" smtClean="0"/>
              <a:t>5/7/20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0AF92-8462-2540-B9B2-6AA64729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5217A-46B1-574A-83F9-BDAC73514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CF23-85FD-A94D-B641-B793A852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5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67D3-8067-264E-9174-80B3DC76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105E0-ED39-7A41-A64E-F38DB404A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27A03-E330-4246-A2B1-E00AF99E0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8129-4CA6-C34C-B8CD-551D7E0729E3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98246-358A-EF45-A452-05A778F5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24260-2F7E-1D42-95A5-3B582401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B3F-99FD-0247-BB7C-CC862E37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55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F4E1-DE73-2648-8922-B70D0ABF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67BF4-2BC5-044E-9A75-8339671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A280C-0F93-0C4F-933E-F6CB27D3E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922F9-AF71-B548-9E64-897DA1FC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1ECC-26C0-D54F-8E12-B5DC15475DA2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DFCA6-6150-F04B-9A4D-3B7303D1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6FA96-379B-0941-8CA8-E361DD6F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CF23-85FD-A94D-B641-B793A852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85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0972-8ED3-7149-9EAB-A281491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6998F-0BBC-CA43-9753-F6AD4CEDA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165B3-908A-E744-B66A-7E899C3D3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0D0E3-C8A2-554A-A593-36F29673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1ECC-26C0-D54F-8E12-B5DC15475DA2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746B9-F0C3-6A4E-A781-01D613D0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A9EBA-B6DC-2645-B8D9-B90F7DBA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CF23-85FD-A94D-B641-B793A852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93A3-D8D3-BD45-87CD-3B4F16CA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03B7A-E112-954F-B5D9-6AE2E4F88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D496F-F7C1-4340-AFAC-7CB90CDD3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1ECC-26C0-D54F-8E12-B5DC15475DA2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257A5-EAD5-1F4F-9831-98680564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274F7-15E9-114A-8EC2-F98792F7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CF23-85FD-A94D-B641-B793A852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2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F9D543-3254-1F4F-89ED-6BAAF4069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B1AC8-9C5D-A54F-B51B-776EE2774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B6F17-865D-D945-9779-1EB768814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1ECC-26C0-D54F-8E12-B5DC15475DA2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44859-6DC0-304F-8D49-54251FD7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D1B7-4B66-F646-B9B1-0AEE629E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CF23-85FD-A94D-B641-B793A852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9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3F46-1733-3842-A773-739CB1D7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E3B97-3AAC-5C41-B920-A9B15FDB3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C597E-0401-5E43-8C8D-671E4E947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6C79B-3C32-8F4E-8725-58032A58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8129-4CA6-C34C-B8CD-551D7E0729E3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6A9DE-5AFA-4442-BF07-83F8EED0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BAD5-3F50-BD4B-97D1-F5E4F908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B3F-99FD-0247-BB7C-CC862E37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3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045C-738E-1A42-8DE5-84154745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1B626-65D0-FF4C-983D-22E41FE85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D6440-DE8D-F149-BA26-E6AE643A7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2D929-443A-F444-A640-D0B8E1D18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C4E38-051E-6D4D-BE09-69DCD5E21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07A1C2-212D-514C-9537-39F749C7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8129-4CA6-C34C-B8CD-551D7E0729E3}" type="datetimeFigureOut">
              <a:rPr lang="en-US" smtClean="0"/>
              <a:t>5/7/20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8591F-BDF3-694E-9897-3FC81F84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EA408-2973-9747-88E8-0A767942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B3F-99FD-0247-BB7C-CC862E37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3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264C-C862-FA43-8507-11B3635F9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2DB94-80C9-FE4E-9508-177CB8DE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8129-4CA6-C34C-B8CD-551D7E0729E3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FFAAD-8AD6-F843-896B-8360FFB5A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EAFC0-9BE7-1C4D-A33E-6C2180FF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B3F-99FD-0247-BB7C-CC862E37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5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3902D-E4F7-2B48-B064-1F909257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8129-4CA6-C34C-B8CD-551D7E0729E3}" type="datetimeFigureOut">
              <a:rPr lang="en-US" smtClean="0"/>
              <a:t>5/7/20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3EFDE6-D1E3-AF4A-A827-555A03D1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D8ACC-6F86-A34A-8619-4BDC402D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B3F-99FD-0247-BB7C-CC862E37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55D0-63E1-5D4F-B82B-8FE39053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93B7-1F05-7F4C-A102-056CCF3E7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A09B3-9585-3542-867E-D692DFB1D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294CD-1F48-9C45-91B6-D603CFC9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8129-4CA6-C34C-B8CD-551D7E0729E3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98685-15FF-E344-883C-7A9A2898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F07C5-517D-F34C-8526-8E43BF25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B3F-99FD-0247-BB7C-CC862E37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1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5B6B-1E0A-0F4E-A913-BE1C687F0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3A8F79-D117-4E44-8DEA-6FC5BF471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148DB-50BF-A14C-A105-B85B91456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FB70B-B210-B54D-A6B3-93002757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8129-4CA6-C34C-B8CD-551D7E0729E3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52B58-2FBA-D642-B959-AB285D19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2334E-68EC-D846-A630-89365BAA0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3B3F-99FD-0247-BB7C-CC862E37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1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A0167-9CEC-E645-8A33-70501B37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8E9AA-7399-F144-939B-3AFE2EA21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692E5-F2C9-C24F-81E7-B8B2962CC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28129-4CA6-C34C-B8CD-551D7E0729E3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2036A-846E-B044-A5BA-83EE8D80B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B5FEF-D814-C44B-8EA4-C32E461F9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03B3F-99FD-0247-BB7C-CC862E37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5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7612C8-D6FD-F246-AC68-841D13E7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718A7-46DC-9345-BE0D-8437A97F7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94C50-E543-4E42-9E50-A3AB02AEC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482C0-94A4-A743-97EC-3811AFC987F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2D587-9E2F-1247-AFC9-86B68DD31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749CC-B68D-444F-8FE3-065945D18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9E9EA-0B0E-364E-ABAD-478FF544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6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3F2CB-B602-7040-B58B-CE6FC66C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B3ADE-45F4-174F-80F9-4F6F320B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2C179-1676-1F4A-AE76-2E84099D3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31ECC-26C0-D54F-8E12-B5DC15475DA2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0B699-02D8-214F-A728-9CA913CD4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53ACE-78D0-F04E-B7E4-2524E1943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9CF23-85FD-A94D-B641-B793A852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5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tpcglobal.org/covid-1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emergencies/diseases/novel-coronavirus-2019/advice-for-public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news-room/q-a-detail/q-a-coronaviruses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q-a-detail/q-a-coronavirus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ytimes.com/2020/05/01/health/coronavirus-covid-toe.htm" TargetMode="External"/><Relationship Id="rId4" Type="http://schemas.openxmlformats.org/officeDocument/2006/relationships/hyperlink" Target="https://www.cdc.gov/coronavirus/2019-ncov/symptoms-testing/symptoms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q-a-detail/q-a-on-covid-19-hiv-and-antiretroviral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news-room/q-a-detail/q-a-on-covid-19-hiv-and-antiretrovirals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ilymaverick.co.za/article/2020-03-19-testing-testing-123-unpacking-the-confusion-around-sas-covid-19-testin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iff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0/03/16/us/coronavirus-fatality-rate-white-house.html" TargetMode="External"/><Relationship Id="rId2" Type="http://schemas.openxmlformats.org/officeDocument/2006/relationships/hyperlink" Target="https://www.bbc.com/news/51980731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faq.html#anchor_1584386215012" TargetMode="External"/><Relationship Id="rId3" Type="http://schemas.openxmlformats.org/officeDocument/2006/relationships/hyperlink" Target="https://www.who.int/emergencies/diseases/novel-coronavirus-2019" TargetMode="External"/><Relationship Id="rId7" Type="http://schemas.openxmlformats.org/officeDocument/2006/relationships/hyperlink" Target="http://itpcglobal.org/resource/personal-and-community-guidance-on-covid-19-april-8-2020/" TargetMode="External"/><Relationship Id="rId2" Type="http://schemas.openxmlformats.org/officeDocument/2006/relationships/hyperlink" Target="https://www.who.int/emergencies/diseases/novel-coronavirus-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ho.int/emergencies/diseases/novel-coronavirus-2019/advice-for-public/myth-busters" TargetMode="External"/><Relationship Id="rId5" Type="http://schemas.openxmlformats.org/officeDocument/2006/relationships/hyperlink" Target="https://www.who.int/news-room/q-a-detail/q-a-on-covid-19-hiv-and-antiretrovirals" TargetMode="External"/><Relationship Id="rId4" Type="http://schemas.openxmlformats.org/officeDocument/2006/relationships/hyperlink" Target="https://www.who.int/news-room/q-a-detail/q-a-coronaviruses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N-goy9VOY" TargetMode="External"/><Relationship Id="rId7" Type="http://schemas.openxmlformats.org/officeDocument/2006/relationships/hyperlink" Target="https://www.cdc.gov/coronavirus/2019-ncov/prevent-getting-sick/diy-cloth-face-coverings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ytimes.com/interactive/2020/03/11/science/how-coronavirus-hijacks-your-cells.html?action=click&amp;module=RelatedLinks&amp;pgtype=Article" TargetMode="External"/><Relationship Id="rId5" Type="http://schemas.openxmlformats.org/officeDocument/2006/relationships/hyperlink" Target="https://www.theguardian.com/us-news/2020/apr/06/how-to-make-no-sew-face-mask-coronavirus" TargetMode="External"/><Relationship Id="rId4" Type="http://schemas.openxmlformats.org/officeDocument/2006/relationships/hyperlink" Target="https://www.youtube.com/watch?v=-LKVUarhtvE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itpcglobal.org/covid-19/" TargetMode="Externa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C865-1640-D84E-BF8A-516445579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1923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venir Black" panose="02000503020000020003" pitchFamily="2" charset="0"/>
                <a:cs typeface="Arial Black" panose="020B0604020202020204" pitchFamily="34" charset="0"/>
              </a:rPr>
              <a:t>CORONAVIRUS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13F64-BD7C-4B42-82FB-2A0DEE555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36478"/>
            <a:ext cx="9144000" cy="1655762"/>
          </a:xfrm>
        </p:spPr>
        <p:txBody>
          <a:bodyPr>
            <a:no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Avenir Book" panose="02000503020000020003" pitchFamily="2" charset="0"/>
              </a:rPr>
              <a:t>The COVID 19 pandemic is unfolding.</a:t>
            </a:r>
            <a:br>
              <a:rPr lang="en-US" sz="19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sz="1900" dirty="0">
                <a:solidFill>
                  <a:schemeClr val="bg1"/>
                </a:solidFill>
                <a:latin typeface="Avenir Book" panose="02000503020000020003" pitchFamily="2" charset="0"/>
              </a:rPr>
              <a:t>Information presented is updated as of </a:t>
            </a:r>
            <a:r>
              <a:rPr lang="en-US" sz="1900" dirty="0">
                <a:solidFill>
                  <a:srgbClr val="00B050"/>
                </a:solidFill>
                <a:latin typeface="Avenir Book" panose="02000503020000020003" pitchFamily="2" charset="0"/>
              </a:rPr>
              <a:t>May 4, 2020</a:t>
            </a:r>
            <a:br>
              <a:rPr lang="en-US" sz="19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sz="1900" dirty="0">
                <a:solidFill>
                  <a:schemeClr val="bg1"/>
                </a:solidFill>
                <a:latin typeface="Avenir Book" panose="02000503020000020003" pitchFamily="2" charset="0"/>
              </a:rPr>
              <a:t>ITPC will refresh content to keep pace with new guidance. </a:t>
            </a:r>
          </a:p>
          <a:p>
            <a:r>
              <a:rPr lang="en-US" sz="1900" b="1" dirty="0">
                <a:solidFill>
                  <a:schemeClr val="bg1"/>
                </a:solidFill>
                <a:latin typeface="Avenir Book" panose="02000503020000020003" pitchFamily="2" charset="0"/>
              </a:rPr>
              <a:t>For our latest tools and resources, please visit </a:t>
            </a:r>
            <a:r>
              <a:rPr lang="en-TT" sz="1900" b="1" dirty="0">
                <a:solidFill>
                  <a:schemeClr val="accent6"/>
                </a:solidFill>
                <a:latin typeface="Avenir Book" panose="020005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http://itpcglobal.org/covid-19</a:t>
            </a:r>
            <a:r>
              <a:rPr lang="en-TT" sz="1900" b="1" dirty="0">
                <a:solidFill>
                  <a:schemeClr val="accent6"/>
                </a:solidFill>
                <a:latin typeface="Avenir Book" panose="02000503020000020003" pitchFamily="2" charset="0"/>
              </a:rPr>
              <a:t> </a:t>
            </a:r>
            <a:endParaRPr lang="en-US" sz="1900" b="1" dirty="0">
              <a:solidFill>
                <a:schemeClr val="accent6"/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FA4D9-2E17-7649-9759-41D2FFE6D4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487" y="238673"/>
            <a:ext cx="3591024" cy="23940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4AE9D8-FAB1-A84B-B269-08DFA97A8773}"/>
              </a:ext>
            </a:extLst>
          </p:cNvPr>
          <p:cNvSpPr txBox="1">
            <a:spLocks/>
          </p:cNvSpPr>
          <p:nvPr/>
        </p:nvSpPr>
        <p:spPr>
          <a:xfrm>
            <a:off x="1523999" y="3233057"/>
            <a:ext cx="9144000" cy="12935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Avenir Book" panose="02000503020000020003" pitchFamily="2" charset="0"/>
              </a:rPr>
              <a:t>What you need to know</a:t>
            </a:r>
          </a:p>
        </p:txBody>
      </p:sp>
    </p:spTree>
    <p:extLst>
      <p:ext uri="{BB962C8B-B14F-4D97-AF65-F5344CB8AC3E}">
        <p14:creationId xmlns:p14="http://schemas.microsoft.com/office/powerpoint/2010/main" val="134382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0556-2A51-8B4A-8C41-478276291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1175"/>
            <a:ext cx="9010650" cy="1000125"/>
          </a:xfrm>
        </p:spPr>
        <p:txBody>
          <a:bodyPr>
            <a:normAutofit/>
          </a:bodyPr>
          <a:lstStyle/>
          <a:p>
            <a:r>
              <a:rPr lang="en-US" sz="4700" b="1" dirty="0">
                <a:latin typeface="Avenir Book" panose="02000503020000020003" pitchFamily="2" charset="0"/>
              </a:rPr>
              <a:t>How Does Coronavirus Spread?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31173-459E-8B40-A9A2-8439729998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4986" y="1584751"/>
            <a:ext cx="11168063" cy="4862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dirty="0">
                <a:latin typeface="Avenir Book" panose="02000503020000020003" pitchFamily="2" charset="0"/>
              </a:rPr>
              <a:t>Although sick people are most likely to transmit COVID-19, people who do not have any symptoms can also spread it </a:t>
            </a:r>
          </a:p>
          <a:p>
            <a:pPr lvl="1"/>
            <a:r>
              <a:rPr lang="en-US" sz="2700" dirty="0">
                <a:solidFill>
                  <a:srgbClr val="00B050"/>
                </a:solidFill>
                <a:latin typeface="Avenir Book" panose="02000503020000020003" pitchFamily="2" charset="0"/>
              </a:rPr>
              <a:t>People can transmit COVID-19 from 1 to 5 days before they have symptoms, and for up to 14 days after symptoms have ended</a:t>
            </a:r>
          </a:p>
          <a:p>
            <a:pPr marL="0" indent="0">
              <a:buNone/>
            </a:pPr>
            <a:r>
              <a:rPr lang="en-US" sz="3100" dirty="0">
                <a:latin typeface="Avenir Book" panose="02000503020000020003" pitchFamily="2" charset="0"/>
              </a:rPr>
              <a:t>Some experts believe that the virus may also be airborne, spreading by aerosols - which are much smaller than droplets</a:t>
            </a:r>
          </a:p>
          <a:p>
            <a:pPr lvl="1"/>
            <a:r>
              <a:rPr lang="en-US" sz="3100" dirty="0">
                <a:latin typeface="Avenir Book" panose="02000503020000020003" pitchFamily="2" charset="0"/>
              </a:rPr>
              <a:t>Aerosols enter the air when people talk or exhale</a:t>
            </a:r>
          </a:p>
          <a:p>
            <a:pPr lvl="1"/>
            <a:r>
              <a:rPr lang="en-US" sz="3100" dirty="0">
                <a:latin typeface="Avenir Book" panose="02000503020000020003" pitchFamily="2" charset="0"/>
              </a:rPr>
              <a:t>They can travel further than droplets</a:t>
            </a:r>
          </a:p>
          <a:p>
            <a:pPr marL="457200" lvl="1" indent="0">
              <a:buNone/>
            </a:pPr>
            <a:endParaRPr lang="en-US" sz="1600" dirty="0">
              <a:solidFill>
                <a:srgbClr val="00B050"/>
              </a:solidFill>
              <a:latin typeface="Avenir Book" panose="02000503020000020003" pitchFamily="2" charset="0"/>
            </a:endParaRPr>
          </a:p>
          <a:p>
            <a:pPr marL="457200" lvl="1" indent="0">
              <a:buNone/>
            </a:pPr>
            <a:endParaRPr lang="en-US" sz="1600" dirty="0">
              <a:solidFill>
                <a:srgbClr val="00B050"/>
              </a:solidFill>
              <a:latin typeface="Avenir Book" panose="02000503020000020003" pitchFamily="2" charset="0"/>
            </a:endParaRPr>
          </a:p>
          <a:p>
            <a:pPr marL="457200" lvl="1" indent="0">
              <a:buNone/>
            </a:pPr>
            <a:endParaRPr lang="en-US" sz="1600" dirty="0">
              <a:solidFill>
                <a:srgbClr val="00B050"/>
              </a:solidFill>
              <a:latin typeface="Avenir Book" panose="02000503020000020003" pitchFamily="2" charset="0"/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rgbClr val="00B050"/>
                </a:solidFill>
                <a:latin typeface="Avenir Book" panose="02000503020000020003" pitchFamily="2" charset="0"/>
              </a:rPr>
              <a:t>Source: http://</a:t>
            </a:r>
            <a:r>
              <a:rPr lang="en-US" sz="1600" dirty="0" err="1">
                <a:solidFill>
                  <a:srgbClr val="00B050"/>
                </a:solidFill>
                <a:latin typeface="Avenir Book" panose="02000503020000020003" pitchFamily="2" charset="0"/>
              </a:rPr>
              <a:t>i-base.info</a:t>
            </a:r>
            <a:r>
              <a:rPr lang="en-US" sz="1600" dirty="0">
                <a:solidFill>
                  <a:srgbClr val="00B050"/>
                </a:solidFill>
                <a:latin typeface="Avenir Book" panose="02000503020000020003" pitchFamily="2" charset="0"/>
              </a:rPr>
              <a:t>/</a:t>
            </a:r>
            <a:r>
              <a:rPr lang="en-US" sz="1600" dirty="0" err="1">
                <a:solidFill>
                  <a:srgbClr val="00B050"/>
                </a:solidFill>
                <a:latin typeface="Avenir Book" panose="02000503020000020003" pitchFamily="2" charset="0"/>
              </a:rPr>
              <a:t>htb</a:t>
            </a:r>
            <a:r>
              <a:rPr lang="en-US" sz="1600" dirty="0">
                <a:solidFill>
                  <a:srgbClr val="00B050"/>
                </a:solidFill>
                <a:latin typeface="Avenir Book" panose="02000503020000020003" pitchFamily="2" charset="0"/>
              </a:rPr>
              <a:t>/37338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12622A-59DD-6848-82DD-A843223A8D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839" y="410736"/>
            <a:ext cx="2810945" cy="109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0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0556-2A51-8B4A-8C41-478276291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1175"/>
            <a:ext cx="9010650" cy="1000125"/>
          </a:xfrm>
        </p:spPr>
        <p:txBody>
          <a:bodyPr>
            <a:normAutofit/>
          </a:bodyPr>
          <a:lstStyle/>
          <a:p>
            <a:r>
              <a:rPr lang="en-US" sz="4700" b="1" dirty="0">
                <a:latin typeface="Avenir Book" panose="02000503020000020003" pitchFamily="2" charset="0"/>
              </a:rPr>
              <a:t>How Does Coronavirus Spread?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31173-459E-8B40-A9A2-8439729998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31963"/>
            <a:ext cx="11169650" cy="4614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dirty="0">
                <a:latin typeface="Avenir Book" panose="02000503020000020003" pitchFamily="2" charset="0"/>
              </a:rPr>
              <a:t> </a:t>
            </a:r>
          </a:p>
          <a:p>
            <a:r>
              <a:rPr lang="en-US" sz="3100" dirty="0">
                <a:latin typeface="Avenir Book" panose="02000503020000020003" pitchFamily="2" charset="0"/>
              </a:rPr>
              <a:t>The coronavirus is also found in </a:t>
            </a:r>
            <a:r>
              <a:rPr lang="en-US" sz="3100" dirty="0" err="1">
                <a:latin typeface="Avenir Book" panose="02000503020000020003" pitchFamily="2" charset="0"/>
              </a:rPr>
              <a:t>faeces</a:t>
            </a:r>
            <a:r>
              <a:rPr lang="en-US" sz="3100" dirty="0">
                <a:latin typeface="Avenir Book" panose="02000503020000020003" pitchFamily="2" charset="0"/>
              </a:rPr>
              <a:t> (poop). Wash your hands thoroughly with soap and water, for at least 20 seconds, or  use hand sanitizer </a:t>
            </a:r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after using the toilet</a:t>
            </a:r>
            <a:r>
              <a:rPr lang="en-US" sz="3100" dirty="0">
                <a:latin typeface="Avenir Book" panose="02000503020000020003" pitchFamily="2" charset="0"/>
              </a:rPr>
              <a:t>.</a:t>
            </a:r>
            <a:endParaRPr lang="en-US" sz="3100" dirty="0">
              <a:solidFill>
                <a:schemeClr val="accent2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77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4AE9D8-FAB1-A84B-B269-08DFA97A8773}"/>
              </a:ext>
            </a:extLst>
          </p:cNvPr>
          <p:cNvSpPr txBox="1">
            <a:spLocks/>
          </p:cNvSpPr>
          <p:nvPr/>
        </p:nvSpPr>
        <p:spPr>
          <a:xfrm>
            <a:off x="427512" y="4779818"/>
            <a:ext cx="8482940" cy="12935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FFFFF"/>
                </a:solidFill>
                <a:latin typeface="Avenir Book" panose="02000503020000020003" pitchFamily="2" charset="0"/>
              </a:rPr>
              <a:t>Preventing COVID-19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5F746-E19A-7544-89D4-569400A39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E012D-2DE7-0E47-8F1D-2EA28954CA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1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2A104-32E5-D049-8F4D-95FE96B2A5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52663" y="1616075"/>
            <a:ext cx="9939337" cy="5105400"/>
          </a:xfrm>
        </p:spPr>
        <p:txBody>
          <a:bodyPr>
            <a:noAutofit/>
          </a:bodyPr>
          <a:lstStyle/>
          <a:p>
            <a:r>
              <a:rPr lang="en-US" sz="2900" dirty="0">
                <a:solidFill>
                  <a:srgbClr val="C00000"/>
                </a:solidFill>
                <a:latin typeface="Avenir Book" panose="02000503020000020003" pitchFamily="2" charset="0"/>
              </a:rPr>
              <a:t>Wash your hands </a:t>
            </a:r>
            <a:r>
              <a:rPr lang="en-US" sz="2900" dirty="0">
                <a:latin typeface="Avenir Book" panose="02000503020000020003" pitchFamily="2" charset="0"/>
              </a:rPr>
              <a:t>often—and thoroughly—with soap and water for at least 20 seconds. </a:t>
            </a:r>
            <a:endParaRPr lang="en-US" sz="22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lvl="1"/>
            <a:r>
              <a:rPr lang="en-US" sz="2200" i="1" dirty="0">
                <a:latin typeface="Avenir Book" panose="02000503020000020003" pitchFamily="2" charset="0"/>
              </a:rPr>
              <a:t>Do it when you enter your home, after using the toilet and after touching any object or surface used by many people. This is the most effective way to protect yourself.</a:t>
            </a:r>
          </a:p>
          <a:p>
            <a:r>
              <a:rPr lang="en-US" sz="2900" dirty="0">
                <a:latin typeface="Avenir Book" panose="02000503020000020003" pitchFamily="2" charset="0"/>
              </a:rPr>
              <a:t>You can also use hand sanitizer, if it contains at least 70% alcohol.</a:t>
            </a:r>
          </a:p>
          <a:p>
            <a:r>
              <a:rPr lang="en-US" sz="2900" dirty="0">
                <a:solidFill>
                  <a:srgbClr val="C00000"/>
                </a:solidFill>
                <a:latin typeface="Avenir Book" panose="02000503020000020003" pitchFamily="2" charset="0"/>
              </a:rPr>
              <a:t>Do not touch your face </a:t>
            </a:r>
            <a:r>
              <a:rPr lang="en-US" sz="2900" dirty="0">
                <a:latin typeface="Avenir Book" panose="02000503020000020003" pitchFamily="2" charset="0"/>
              </a:rPr>
              <a:t>unless you have just washed your hands thoroughly!</a:t>
            </a:r>
          </a:p>
          <a:p>
            <a:pPr fontAlgn="base"/>
            <a:r>
              <a:rPr lang="en-US" sz="2900" dirty="0">
                <a:solidFill>
                  <a:srgbClr val="C00000"/>
                </a:solidFill>
                <a:latin typeface="Avenir Book" panose="02000503020000020003" pitchFamily="2" charset="0"/>
              </a:rPr>
              <a:t>Wipe surfaces </a:t>
            </a:r>
            <a:r>
              <a:rPr lang="en-US" sz="2900" dirty="0">
                <a:latin typeface="Avenir Book" panose="02000503020000020003" pitchFamily="2" charset="0"/>
              </a:rPr>
              <a:t>that are touched often (doorknobs, faucets, toilets, phones) with disinfectant at least once a day.</a:t>
            </a:r>
            <a:endParaRPr lang="en-US" sz="29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A37028-C220-7947-B579-52CC443BB7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88963"/>
            <a:ext cx="10515600" cy="879475"/>
          </a:xfrm>
        </p:spPr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How to Prevent COVID-19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703F1-F8D0-D94C-B6C6-08DC07A3DB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27" y="5562443"/>
            <a:ext cx="1279952" cy="7167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2384C0-CBB2-604D-B1CD-423AA303F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48" y="1733787"/>
            <a:ext cx="1739900" cy="115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9C9CAF-AA2F-CC4A-949E-33E60213A2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66" y="3331688"/>
            <a:ext cx="940474" cy="940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92F852-5D2F-B845-9E62-C776AC2BDC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13" y="4538155"/>
            <a:ext cx="1126271" cy="63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33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2A104-32E5-D049-8F4D-95FE96B2A5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7264" y="1468438"/>
            <a:ext cx="9272073" cy="5103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dirty="0">
                <a:latin typeface="Avenir Book" panose="02000503020000020003" pitchFamily="2" charset="0"/>
              </a:rPr>
              <a:t>Cover your mouth and nose when you are around sick people, or in public places </a:t>
            </a:r>
            <a:r>
              <a:rPr lang="en-US" sz="2900" dirty="0">
                <a:solidFill>
                  <a:srgbClr val="00B050"/>
                </a:solidFill>
                <a:latin typeface="Avenir Book" panose="02000503020000020003" pitchFamily="2" charset="0"/>
              </a:rPr>
              <a:t>with a mask or cloth.</a:t>
            </a:r>
            <a:endParaRPr lang="en-US" sz="290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sz="290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2900" dirty="0">
                <a:latin typeface="Avenir Book" panose="02000503020000020003" pitchFamily="2" charset="0"/>
              </a:rPr>
              <a:t>This protects you —and other people. Even though people do not always feel sick from COVID-19, they can still spread it.  </a:t>
            </a:r>
          </a:p>
          <a:p>
            <a:pPr marL="0" indent="0">
              <a:buNone/>
            </a:pPr>
            <a:endParaRPr lang="en-US" sz="290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2900" dirty="0">
                <a:latin typeface="Avenir Book" panose="02000503020000020003" pitchFamily="2" charset="0"/>
              </a:rPr>
              <a:t>Masks may be difficult to find and are urgently needed for healthcare workers. If you do not have a mask, wear a scarf of cloth to cover your mouth and nose.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A37028-C220-7947-B579-52CC443BB7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88963"/>
            <a:ext cx="10515600" cy="879475"/>
          </a:xfrm>
        </p:spPr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How to Prevent COVID-19</a:t>
            </a:r>
          </a:p>
        </p:txBody>
      </p:sp>
    </p:spTree>
    <p:extLst>
      <p:ext uri="{BB962C8B-B14F-4D97-AF65-F5344CB8AC3E}">
        <p14:creationId xmlns:p14="http://schemas.microsoft.com/office/powerpoint/2010/main" val="294178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2A104-32E5-D049-8F4D-95FE96B2A5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8411" y="1264080"/>
            <a:ext cx="10868025" cy="5103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dirty="0">
                <a:latin typeface="Avenir Book" panose="02000503020000020003" pitchFamily="2" charset="0"/>
              </a:rPr>
              <a:t>Stay away from hospitals and clinics unless you MUST be there.</a:t>
            </a:r>
          </a:p>
          <a:p>
            <a:pPr marL="0" indent="0">
              <a:buNone/>
            </a:pPr>
            <a:endParaRPr lang="en-US" sz="290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2900" dirty="0">
                <a:latin typeface="Avenir Book" panose="02000503020000020003" pitchFamily="2" charset="0"/>
              </a:rPr>
              <a:t>If you need to pick up ARVs or other medicines, call first to find the least busy time – and stay at least 2 meters away from other people in the waiting room. </a:t>
            </a:r>
          </a:p>
          <a:p>
            <a:pPr marL="0" indent="0">
              <a:buNone/>
            </a:pPr>
            <a:r>
              <a:rPr lang="en-US" sz="2900" dirty="0">
                <a:latin typeface="Avenir Book" panose="02000503020000020003" pitchFamily="2" charset="0"/>
              </a:rPr>
              <a:t>The better model is CAGS </a:t>
            </a:r>
            <a:r>
              <a:rPr lang="en-US" sz="2900" strike="sngStrike" dirty="0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</a:rPr>
              <a:t>model</a:t>
            </a:r>
            <a:r>
              <a:rPr lang="en-US" sz="2900" dirty="0">
                <a:latin typeface="Avenir Book" panose="02000503020000020003" pitchFamily="2" charset="0"/>
              </a:rPr>
              <a:t> (Community ARV Groups) where one person can </a:t>
            </a:r>
            <a:r>
              <a:rPr lang="en-US" sz="2900" b="1" cap="small" dirty="0">
                <a:latin typeface="Avenir Book" panose="02000503020000020003" pitchFamily="2" charset="0"/>
              </a:rPr>
              <a:t>SAFELY</a:t>
            </a:r>
            <a:r>
              <a:rPr lang="en-US" sz="2900" dirty="0">
                <a:latin typeface="Avenir Book" panose="02000503020000020003" pitchFamily="2" charset="0"/>
              </a:rPr>
              <a:t> collect and distribute ARVs to members. </a:t>
            </a:r>
          </a:p>
          <a:p>
            <a:pPr marL="0" indent="0">
              <a:buNone/>
            </a:pPr>
            <a:endParaRPr lang="en-US" sz="290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2900" dirty="0">
                <a:latin typeface="Avenir Book" panose="02000503020000020003" pitchFamily="2" charset="0"/>
              </a:rPr>
              <a:t>Try to get an extra supply of medicines for yourself and others in your community.</a:t>
            </a:r>
            <a:endParaRPr lang="en-US" sz="2900" dirty="0">
              <a:solidFill>
                <a:srgbClr val="00B050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A37028-C220-7947-B579-52CC443BB7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88938"/>
            <a:ext cx="10515600" cy="879475"/>
          </a:xfrm>
        </p:spPr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How to Prevent COVID-19</a:t>
            </a:r>
          </a:p>
        </p:txBody>
      </p:sp>
    </p:spTree>
    <p:extLst>
      <p:ext uri="{BB962C8B-B14F-4D97-AF65-F5344CB8AC3E}">
        <p14:creationId xmlns:p14="http://schemas.microsoft.com/office/powerpoint/2010/main" val="68696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65E7-62A5-4641-A8C9-6335829E86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2750"/>
            <a:ext cx="10515600" cy="877888"/>
          </a:xfrm>
        </p:spPr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How to Prevent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63CBA-26CF-7041-8194-EBC341781C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6900" y="2123735"/>
            <a:ext cx="11595100" cy="395128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It is very important for </a:t>
            </a:r>
            <a:r>
              <a:rPr lang="en-US" sz="3200" dirty="0">
                <a:solidFill>
                  <a:srgbClr val="C00000"/>
                </a:solidFill>
                <a:latin typeface="Avenir Book" panose="02000503020000020003" pitchFamily="2" charset="0"/>
              </a:rPr>
              <a:t>people who are sick to isolate themselves </a:t>
            </a:r>
            <a:r>
              <a:rPr lang="en-US" sz="3200" dirty="0">
                <a:latin typeface="Avenir Book" panose="02000503020000020003" pitchFamily="2" charset="0"/>
              </a:rPr>
              <a:t>from others, to prevent COVID-19 from spreading.</a:t>
            </a:r>
          </a:p>
          <a:p>
            <a:r>
              <a:rPr lang="en-US" sz="3200" dirty="0">
                <a:latin typeface="Avenir Book" panose="02000503020000020003" pitchFamily="2" charset="0"/>
              </a:rPr>
              <a:t>It is also very important for </a:t>
            </a:r>
            <a:r>
              <a:rPr lang="en-US" sz="3200" dirty="0">
                <a:solidFill>
                  <a:srgbClr val="C00000"/>
                </a:solidFill>
                <a:latin typeface="Avenir Book" panose="02000503020000020003" pitchFamily="2" charset="0"/>
              </a:rPr>
              <a:t>people who are not sick</a:t>
            </a:r>
            <a:r>
              <a:rPr lang="en-US" sz="3200" dirty="0">
                <a:latin typeface="Avenir Book" panose="02000503020000020003" pitchFamily="2" charset="0"/>
              </a:rPr>
              <a:t> to avoid going out whenever possible and stay more than 6 ft (2m) away from other people. 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  <a:latin typeface="Avenir Book" panose="02000503020000020003" pitchFamily="2" charset="0"/>
              </a:rPr>
              <a:t>Do not hug, kiss or shake hands with other people.</a:t>
            </a:r>
          </a:p>
          <a:p>
            <a:pPr lvl="1"/>
            <a:r>
              <a:rPr lang="en-US" sz="2800" i="1" dirty="0">
                <a:latin typeface="Avenir Book" panose="02000503020000020003" pitchFamily="2" charset="0"/>
              </a:rPr>
              <a:t>This is called ‘social distancing.’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214652-0613-414E-8C95-4AD4C59770E1}"/>
              </a:ext>
            </a:extLst>
          </p:cNvPr>
          <p:cNvSpPr/>
          <p:nvPr/>
        </p:nvSpPr>
        <p:spPr>
          <a:xfrm>
            <a:off x="408006" y="1189757"/>
            <a:ext cx="113759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“</a:t>
            </a:r>
            <a:r>
              <a:rPr lang="en-US" sz="32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Self-isolation is far more important </a:t>
            </a:r>
            <a:r>
              <a:rPr lang="en-US" sz="3200" b="1" i="1" dirty="0">
                <a:latin typeface="Avenir Book" panose="02000503020000020003" pitchFamily="2" charset="0"/>
              </a:rPr>
              <a:t>than testing</a:t>
            </a:r>
            <a:r>
              <a:rPr lang="en-US" sz="3200" i="1" dirty="0">
                <a:latin typeface="Avenir Book" panose="02000503020000020003" pitchFamily="2" charset="0"/>
              </a:rPr>
              <a:t>.”</a:t>
            </a:r>
            <a:br>
              <a:rPr lang="en-US" sz="2800" i="1" dirty="0">
                <a:latin typeface="Avenir Book" panose="02000503020000020003" pitchFamily="2" charset="0"/>
              </a:rPr>
            </a:br>
            <a:r>
              <a:rPr lang="en-US" sz="2000" i="1" dirty="0">
                <a:latin typeface="Avenir Book" panose="02000503020000020003" pitchFamily="2" charset="0"/>
              </a:rPr>
              <a:t> — </a:t>
            </a:r>
            <a:r>
              <a:rPr lang="en-US" sz="1600" i="1" dirty="0">
                <a:latin typeface="Avenir Book" panose="02000503020000020003" pitchFamily="2" charset="0"/>
              </a:rPr>
              <a:t>Francois Venter, Deputy Executive Director, Wits Institute for Sexual &amp; Reproductive Health, HIV and Related Diseases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9FB7D5-9BD1-B04B-BC02-5B7F20356BB3}"/>
              </a:ext>
            </a:extLst>
          </p:cNvPr>
          <p:cNvSpPr/>
          <p:nvPr/>
        </p:nvSpPr>
        <p:spPr>
          <a:xfrm>
            <a:off x="298448" y="6075023"/>
            <a:ext cx="115951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Avenir Book" panose="02000503020000020003" pitchFamily="2" charset="0"/>
              </a:rPr>
              <a:t>Source: World Health </a:t>
            </a:r>
            <a:r>
              <a:rPr lang="en-US" sz="1300" dirty="0" err="1">
                <a:latin typeface="Avenir Book" panose="02000503020000020003" pitchFamily="2" charset="0"/>
              </a:rPr>
              <a:t>Organisation</a:t>
            </a:r>
            <a:r>
              <a:rPr lang="en-US" sz="1300" dirty="0">
                <a:latin typeface="Avenir Book" panose="02000503020000020003" pitchFamily="2" charset="0"/>
              </a:rPr>
              <a:t>. </a:t>
            </a:r>
            <a:r>
              <a:rPr lang="en-TT" sz="1300" dirty="0">
                <a:latin typeface="Avenir Book" panose="02000503020000020003" pitchFamily="2" charset="0"/>
              </a:rPr>
              <a:t>Coronavirus disease (COVID-19) advice for the public. </a:t>
            </a:r>
            <a:r>
              <a:rPr lang="en-US" sz="1300" dirty="0">
                <a:latin typeface="Avenir Book" panose="02000503020000020003" pitchFamily="2" charset="0"/>
              </a:rPr>
              <a:t>Taken from </a:t>
            </a:r>
            <a:r>
              <a:rPr lang="en-US" sz="1300" dirty="0">
                <a:solidFill>
                  <a:srgbClr val="0070C0"/>
                </a:solidFill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https://www.who.int/emergencies/diseases/novel-coronavirus-2019/advice-for-public</a:t>
            </a:r>
            <a:r>
              <a:rPr lang="en-US" sz="1300" dirty="0">
                <a:solidFill>
                  <a:srgbClr val="0070C0"/>
                </a:solidFill>
                <a:latin typeface="Avenir Book" panose="02000503020000020003" pitchFamily="2" charset="0"/>
              </a:rPr>
              <a:t>. </a:t>
            </a:r>
            <a:r>
              <a:rPr lang="en-US" sz="1300" dirty="0">
                <a:latin typeface="Avenir Book" panose="02000503020000020003" pitchFamily="2" charset="0"/>
              </a:rPr>
              <a:t>Accessed March 22, 2020.</a:t>
            </a:r>
          </a:p>
        </p:txBody>
      </p:sp>
    </p:spTree>
    <p:extLst>
      <p:ext uri="{BB962C8B-B14F-4D97-AF65-F5344CB8AC3E}">
        <p14:creationId xmlns:p14="http://schemas.microsoft.com/office/powerpoint/2010/main" val="1468687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D0A1-D1EF-914C-96AD-A8AFFB4BD0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700" y="300038"/>
            <a:ext cx="11925300" cy="803275"/>
          </a:xfrm>
        </p:spPr>
        <p:txBody>
          <a:bodyPr>
            <a:noAutofit/>
          </a:bodyPr>
          <a:lstStyle/>
          <a:p>
            <a:r>
              <a:rPr lang="en-US" sz="3300" b="1" dirty="0">
                <a:latin typeface="Avenir Book" panose="02000503020000020003" pitchFamily="2" charset="0"/>
              </a:rPr>
              <a:t>Advice for Older Adults &amp; People with Pre-existing Conditions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C930E-6F65-F741-B521-689A1F802B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03313"/>
            <a:ext cx="11569700" cy="493553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Plan and prepare </a:t>
            </a:r>
            <a:r>
              <a:rPr lang="en-US" sz="3100" dirty="0">
                <a:latin typeface="Avenir Book" panose="02000503020000020003" pitchFamily="2" charset="0"/>
              </a:rPr>
              <a:t>for COVID-19 in your community.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>
              <a:latin typeface="Avenir Book" panose="02000503020000020003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100" dirty="0">
                <a:latin typeface="Avenir Book" panose="02000503020000020003" pitchFamily="2" charset="0"/>
              </a:rPr>
              <a:t>Don’t go out unless it’s absolutely necessary (for medicines, food and emergencies).</a:t>
            </a:r>
          </a:p>
          <a:p>
            <a:pPr lvl="1"/>
            <a:r>
              <a:rPr lang="en-US" sz="2900" i="1" dirty="0">
                <a:latin typeface="Avenir Book" panose="02000503020000020003" pitchFamily="2" charset="0"/>
              </a:rPr>
              <a:t>It is best to avoid contact with other people as much as possible. </a:t>
            </a:r>
          </a:p>
          <a:p>
            <a:pPr lvl="1"/>
            <a:r>
              <a:rPr lang="en-US" sz="2900" i="1" dirty="0">
                <a:latin typeface="Avenir Book" panose="02000503020000020003" pitchFamily="2" charset="0"/>
              </a:rPr>
              <a:t>If you go outside, wear a mask or scarf over your mouth and nose and stay at least 2m away from other people </a:t>
            </a:r>
          </a:p>
          <a:p>
            <a:pPr lvl="1"/>
            <a:r>
              <a:rPr lang="en-US" sz="2900" i="1" dirty="0">
                <a:latin typeface="Avenir Book" panose="02000503020000020003" pitchFamily="2" charset="0"/>
              </a:rPr>
              <a:t>Do not hug, kiss, or shake hands with anyone else.</a:t>
            </a:r>
          </a:p>
          <a:p>
            <a:pPr marL="457200" lvl="1" indent="0">
              <a:buNone/>
            </a:pPr>
            <a:endParaRPr lang="en-US" sz="1000" i="1" dirty="0">
              <a:latin typeface="Avenir Book" panose="02000503020000020003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100" dirty="0">
                <a:latin typeface="Avenir Book" panose="02000503020000020003" pitchFamily="2" charset="0"/>
              </a:rPr>
              <a:t>If someone in your home is sick, especially with symptoms of COVID-19, </a:t>
            </a:r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limit your contact </a:t>
            </a:r>
            <a:r>
              <a:rPr lang="en-US" sz="3100" dirty="0">
                <a:latin typeface="Avenir Book" panose="02000503020000020003" pitchFamily="2" charset="0"/>
              </a:rPr>
              <a:t>with them as much as possible.</a:t>
            </a:r>
            <a:r>
              <a:rPr lang="en-US" sz="3100" dirty="0">
                <a:solidFill>
                  <a:srgbClr val="00B050"/>
                </a:solidFill>
                <a:latin typeface="Avenir Book" panose="02000503020000020003" pitchFamily="2" charset="0"/>
              </a:rPr>
              <a:t> Many people are becoming infected from their  household members</a:t>
            </a:r>
            <a:endParaRPr lang="en-US" sz="31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33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D0A1-D1EF-914C-96AD-A8AFFB4BD0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700" y="300038"/>
            <a:ext cx="11925300" cy="803275"/>
          </a:xfrm>
        </p:spPr>
        <p:txBody>
          <a:bodyPr>
            <a:noAutofit/>
          </a:bodyPr>
          <a:lstStyle/>
          <a:p>
            <a:r>
              <a:rPr lang="en-US" sz="3300" b="1" dirty="0">
                <a:latin typeface="Avenir Book" panose="02000503020000020003" pitchFamily="2" charset="0"/>
              </a:rPr>
              <a:t>Advice for Older Adults &amp; People with Pre-existing Conditions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C930E-6F65-F741-B521-689A1F802B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74738"/>
            <a:ext cx="11569700" cy="548322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>
                <a:latin typeface="Avenir Book" panose="02000503020000020003" pitchFamily="2" charset="0"/>
              </a:rPr>
              <a:t>If you feel ill, 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call your healthcare provider/clinic </a:t>
            </a:r>
            <a:r>
              <a:rPr lang="en-US" dirty="0">
                <a:latin typeface="Avenir Book" panose="02000503020000020003" pitchFamily="2" charset="0"/>
              </a:rPr>
              <a:t>before seeking care.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Clean and disinfect </a:t>
            </a:r>
            <a:r>
              <a:rPr lang="en-US" dirty="0">
                <a:latin typeface="Avenir Book" panose="02000503020000020003" pitchFamily="2" charset="0"/>
              </a:rPr>
              <a:t>commonly touched surfaces in your home each day.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rgbClr val="00B050"/>
                </a:solidFill>
                <a:latin typeface="Avenir Book" panose="02000503020000020003" pitchFamily="2" charset="0"/>
              </a:rPr>
              <a:t>Avoid other people – but i</a:t>
            </a:r>
            <a:r>
              <a:rPr lang="en-US" dirty="0">
                <a:latin typeface="Avenir Book" panose="02000503020000020003" pitchFamily="2" charset="0"/>
              </a:rPr>
              <a:t>f you have visitors at home, cover your mouth and nose with a mask or cloth, and stay at least 2m (6 feet) apart. </a:t>
            </a:r>
          </a:p>
          <a:p>
            <a:pPr lvl="1"/>
            <a:r>
              <a:rPr lang="en-US" sz="2800" i="1" dirty="0">
                <a:latin typeface="Avenir Book" panose="02000503020000020003" pitchFamily="2" charset="0"/>
              </a:rPr>
              <a:t>Exchange waves, nods or bow to greet them.</a:t>
            </a:r>
          </a:p>
          <a:p>
            <a:pPr lvl="1"/>
            <a:r>
              <a:rPr lang="en-US" sz="2800" i="1" dirty="0">
                <a:latin typeface="Avenir Book" panose="02000503020000020003" pitchFamily="2" charset="0"/>
              </a:rPr>
              <a:t>Ask </a:t>
            </a:r>
            <a:r>
              <a:rPr lang="en-US" sz="2800" i="1" dirty="0">
                <a:solidFill>
                  <a:srgbClr val="C00000"/>
                </a:solidFill>
                <a:latin typeface="Avenir Book" panose="02000503020000020003" pitchFamily="2" charset="0"/>
              </a:rPr>
              <a:t>everyone who enters your home </a:t>
            </a:r>
            <a:r>
              <a:rPr lang="en-US" sz="2800" i="1" dirty="0">
                <a:latin typeface="Avenir Book" panose="02000503020000020003" pitchFamily="2" charset="0"/>
              </a:rPr>
              <a:t>to wash their hands right away and to cover their mouth and nose.</a:t>
            </a:r>
          </a:p>
          <a:p>
            <a:pPr lvl="1"/>
            <a:r>
              <a:rPr lang="en-US" sz="2800" dirty="0">
                <a:latin typeface="Avenir Book" panose="02000503020000020003" pitchFamily="2" charset="0"/>
              </a:rPr>
              <a:t>Check reliable sources (such as World Health Organization) for updates.</a:t>
            </a:r>
          </a:p>
          <a:p>
            <a:pPr lvl="1"/>
            <a:r>
              <a:rPr lang="en-US" sz="2800" i="1" dirty="0">
                <a:latin typeface="Avenir Book" panose="02000503020000020003" pitchFamily="2" charset="0"/>
              </a:rPr>
              <a:t>See </a:t>
            </a:r>
            <a:r>
              <a:rPr lang="en-US" sz="2800" b="1" i="1" dirty="0">
                <a:latin typeface="Avenir Book" panose="02000503020000020003" pitchFamily="2" charset="0"/>
              </a:rPr>
              <a:t>Resources </a:t>
            </a:r>
            <a:r>
              <a:rPr lang="en-US" sz="2800" i="1" dirty="0">
                <a:latin typeface="Avenir Book" panose="02000503020000020003" pitchFamily="2" charset="0"/>
              </a:rPr>
              <a:t>at the end of this guide.</a:t>
            </a:r>
            <a:endParaRPr lang="en-US" sz="28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397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2A104-32E5-D049-8F4D-95FE96B2A5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222500"/>
            <a:ext cx="10515600" cy="7747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If you are sick, </a:t>
            </a:r>
            <a:r>
              <a:rPr lang="en-US" sz="3200" dirty="0">
                <a:solidFill>
                  <a:srgbClr val="C00000"/>
                </a:solidFill>
                <a:latin typeface="Avenir Book" panose="02000503020000020003" pitchFamily="2" charset="0"/>
              </a:rPr>
              <a:t>isolate yourself </a:t>
            </a:r>
            <a:r>
              <a:rPr lang="en-US" sz="3200" dirty="0">
                <a:latin typeface="Avenir Book" panose="02000503020000020003" pitchFamily="2" charset="0"/>
              </a:rPr>
              <a:t>from other people!</a:t>
            </a:r>
          </a:p>
          <a:p>
            <a:pPr marL="0" indent="0">
              <a:buNone/>
            </a:pPr>
            <a:endParaRPr lang="en-US" sz="150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8FF10E-1CE9-3F4D-969D-D03E55B409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58800"/>
            <a:ext cx="10515600" cy="958850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How can COVID-19 be Prevented?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4AE78C-47D9-1E49-8CD3-377FCC2ACEAF}"/>
              </a:ext>
            </a:extLst>
          </p:cNvPr>
          <p:cNvSpPr txBox="1">
            <a:spLocks/>
          </p:cNvSpPr>
          <p:nvPr/>
        </p:nvSpPr>
        <p:spPr>
          <a:xfrm>
            <a:off x="3475452" y="3250286"/>
            <a:ext cx="8495805" cy="1830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endParaRPr lang="en-US" sz="3200" dirty="0">
              <a:latin typeface="Avenir Book" panose="02000503020000020003" pitchFamily="2" charset="0"/>
            </a:endParaRPr>
          </a:p>
          <a:p>
            <a:pPr marL="0" indent="0" fontAlgn="base">
              <a:buNone/>
            </a:pPr>
            <a:r>
              <a:rPr lang="en-US" sz="3500" dirty="0">
                <a:latin typeface="Avenir Book" panose="02000503020000020003" pitchFamily="2" charset="0"/>
              </a:rPr>
              <a:t>Cover your cough or sneeze with a </a:t>
            </a:r>
            <a:r>
              <a:rPr lang="en-US" sz="3500" dirty="0">
                <a:solidFill>
                  <a:srgbClr val="C00000"/>
                </a:solidFill>
                <a:latin typeface="Avenir Book" panose="02000503020000020003" pitchFamily="2" charset="0"/>
              </a:rPr>
              <a:t>flexed elbow </a:t>
            </a:r>
            <a:r>
              <a:rPr lang="en-US" sz="3500" dirty="0">
                <a:latin typeface="Avenir Book" panose="02000503020000020003" pitchFamily="2" charset="0"/>
              </a:rPr>
              <a:t>or a tissue, then throw </a:t>
            </a:r>
            <a:r>
              <a:rPr lang="en-US" sz="3500" dirty="0">
                <a:solidFill>
                  <a:srgbClr val="C00000"/>
                </a:solidFill>
                <a:latin typeface="Avenir Book" panose="02000503020000020003" pitchFamily="2" charset="0"/>
              </a:rPr>
              <a:t>the tissue in the bin</a:t>
            </a:r>
            <a:r>
              <a:rPr lang="en-US" sz="3500" dirty="0">
                <a:latin typeface="Avenir Book" panose="02000503020000020003" pitchFamily="2" charset="0"/>
              </a:rPr>
              <a:t>. Wash your hands more often!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6956C6-6203-B644-9346-ECDD5222D5FB}"/>
              </a:ext>
            </a:extLst>
          </p:cNvPr>
          <p:cNvGrpSpPr/>
          <p:nvPr/>
        </p:nvGrpSpPr>
        <p:grpSpPr>
          <a:xfrm>
            <a:off x="695755" y="3748928"/>
            <a:ext cx="2466735" cy="1298282"/>
            <a:chOff x="609600" y="4577271"/>
            <a:chExt cx="2901608" cy="15271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C971283-FEEB-364F-9F1D-F6140A1D1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" y="4577271"/>
              <a:ext cx="2901608" cy="152716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141A40-86AE-3A49-839A-8FED3D5ECF18}"/>
                </a:ext>
              </a:extLst>
            </p:cNvPr>
            <p:cNvSpPr/>
            <p:nvPr/>
          </p:nvSpPr>
          <p:spPr>
            <a:xfrm>
              <a:off x="1536492" y="5973580"/>
              <a:ext cx="1019331" cy="13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490BF4E-2D9C-EB49-97CF-9DAE11014429}"/>
              </a:ext>
            </a:extLst>
          </p:cNvPr>
          <p:cNvSpPr txBox="1"/>
          <p:nvPr/>
        </p:nvSpPr>
        <p:spPr>
          <a:xfrm>
            <a:off x="609600" y="5424615"/>
            <a:ext cx="11361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Even if you are not sick, cover your mouth and nose with a mask, scarf or piece of cloth when you are around other people and in public.</a:t>
            </a:r>
          </a:p>
        </p:txBody>
      </p:sp>
    </p:spTree>
    <p:extLst>
      <p:ext uri="{BB962C8B-B14F-4D97-AF65-F5344CB8AC3E}">
        <p14:creationId xmlns:p14="http://schemas.microsoft.com/office/powerpoint/2010/main" val="394925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4635-1ABC-EA4A-BC15-CAE41D4B6E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3038"/>
            <a:ext cx="10515600" cy="1325562"/>
          </a:xfrm>
        </p:spPr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D3942-6DEE-2D47-9C15-54A7E79280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31913"/>
            <a:ext cx="10515600" cy="5013325"/>
          </a:xfrm>
        </p:spPr>
        <p:txBody>
          <a:bodyPr>
            <a:no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What is the coronavirus?</a:t>
            </a:r>
          </a:p>
          <a:p>
            <a:r>
              <a:rPr lang="en-US" dirty="0">
                <a:latin typeface="Avenir Book" panose="02000503020000020003" pitchFamily="2" charset="0"/>
              </a:rPr>
              <a:t>Who is at risk for COVID-19?</a:t>
            </a:r>
          </a:p>
          <a:p>
            <a:r>
              <a:rPr lang="en-US" dirty="0">
                <a:latin typeface="Avenir Book" panose="02000503020000020003" pitchFamily="2" charset="0"/>
              </a:rPr>
              <a:t>Transmission - how does COVID-19 spread?</a:t>
            </a:r>
          </a:p>
          <a:p>
            <a:r>
              <a:rPr lang="en-US" dirty="0">
                <a:latin typeface="Avenir Book" panose="02000503020000020003" pitchFamily="2" charset="0"/>
              </a:rPr>
              <a:t>Preventing COVID-19? </a:t>
            </a:r>
          </a:p>
          <a:p>
            <a:r>
              <a:rPr lang="en-US" dirty="0">
                <a:latin typeface="Avenir Book" panose="02000503020000020003" pitchFamily="2" charset="0"/>
              </a:rPr>
              <a:t>What happens if you get COVID-19?</a:t>
            </a:r>
          </a:p>
          <a:p>
            <a:r>
              <a:rPr lang="en-US" dirty="0">
                <a:latin typeface="Avenir Book" panose="02000503020000020003" pitchFamily="2" charset="0"/>
              </a:rPr>
              <a:t>People Living with HV &amp; COVID-19</a:t>
            </a:r>
          </a:p>
          <a:p>
            <a:r>
              <a:rPr lang="en-US" dirty="0">
                <a:latin typeface="Avenir Book" panose="02000503020000020003" pitchFamily="2" charset="0"/>
              </a:rPr>
              <a:t>Tuberculosis (TB) and COVID-19</a:t>
            </a:r>
          </a:p>
          <a:p>
            <a:r>
              <a:rPr lang="en-US" dirty="0">
                <a:latin typeface="Avenir Book" panose="02000503020000020003" pitchFamily="2" charset="0"/>
              </a:rPr>
              <a:t>Testing</a:t>
            </a:r>
          </a:p>
          <a:p>
            <a:r>
              <a:rPr lang="en-US" dirty="0">
                <a:latin typeface="Avenir Book" panose="02000503020000020003" pitchFamily="2" charset="0"/>
              </a:rPr>
              <a:t>Treatment</a:t>
            </a:r>
          </a:p>
          <a:p>
            <a:r>
              <a:rPr lang="en-US" dirty="0">
                <a:latin typeface="Avenir Book" panose="02000503020000020003" pitchFamily="2" charset="0"/>
              </a:rPr>
              <a:t>Takeaways and resources </a:t>
            </a:r>
          </a:p>
        </p:txBody>
      </p:sp>
    </p:spTree>
    <p:extLst>
      <p:ext uri="{BB962C8B-B14F-4D97-AF65-F5344CB8AC3E}">
        <p14:creationId xmlns:p14="http://schemas.microsoft.com/office/powerpoint/2010/main" val="3639766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4AE9D8-FAB1-A84B-B269-08DFA97A8773}"/>
              </a:ext>
            </a:extLst>
          </p:cNvPr>
          <p:cNvSpPr txBox="1">
            <a:spLocks/>
          </p:cNvSpPr>
          <p:nvPr/>
        </p:nvSpPr>
        <p:spPr>
          <a:xfrm>
            <a:off x="427511" y="4779818"/>
            <a:ext cx="10718283" cy="12935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FFFFFF"/>
                </a:solidFill>
                <a:latin typeface="Avenir Book" panose="02000503020000020003" pitchFamily="2" charset="0"/>
              </a:rPr>
              <a:t>What happens if you get COVID-19?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C5B48-8E8C-0248-AC05-0302EC88A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E2314-0075-B74F-9AE9-B4EF86C16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0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7C2A90-EF32-5E41-BDEC-A6F930A13AC1}"/>
              </a:ext>
            </a:extLst>
          </p:cNvPr>
          <p:cNvSpPr txBox="1">
            <a:spLocks/>
          </p:cNvSpPr>
          <p:nvPr/>
        </p:nvSpPr>
        <p:spPr>
          <a:xfrm>
            <a:off x="371715" y="1291510"/>
            <a:ext cx="10845560" cy="49209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Avenir Book" panose="02000503020000020003" pitchFamily="2" charset="0"/>
              </a:rPr>
              <a:t>Experts are still learning about COVID-19.  </a:t>
            </a:r>
            <a:endParaRPr lang="en-US" sz="3200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Avenir Book" panose="02000503020000020003" pitchFamily="2" charset="0"/>
              </a:rPr>
              <a:t>Up to half of all people who have </a:t>
            </a:r>
            <a:r>
              <a:rPr lang="en-US" sz="3200" dirty="0">
                <a:latin typeface="Avenir Book" panose="02000503020000020003" pitchFamily="2" charset="0"/>
              </a:rPr>
              <a:t>COVID-19 </a:t>
            </a:r>
            <a:r>
              <a:rPr lang="en-US" sz="3200" dirty="0">
                <a:solidFill>
                  <a:srgbClr val="C00000"/>
                </a:solidFill>
                <a:latin typeface="Avenir Book" panose="02000503020000020003" pitchFamily="2" charset="0"/>
              </a:rPr>
              <a:t>do not feel ill at all-  but they can still spread it</a:t>
            </a:r>
            <a:r>
              <a:rPr lang="en-US" sz="3200" dirty="0">
                <a:latin typeface="Avenir Book" panose="02000503020000020003" pitchFamily="2" charset="0"/>
              </a:rPr>
              <a:t>.  </a:t>
            </a:r>
          </a:p>
          <a:p>
            <a:r>
              <a:rPr lang="en-US" sz="3200" dirty="0">
                <a:latin typeface="Avenir Book" panose="02000503020000020003" pitchFamily="2" charset="0"/>
              </a:rPr>
              <a:t>People </a:t>
            </a:r>
            <a:r>
              <a:rPr lang="en-US" sz="3200" dirty="0">
                <a:solidFill>
                  <a:srgbClr val="00B050"/>
                </a:solidFill>
                <a:latin typeface="Avenir Book" panose="02000503020000020003" pitchFamily="2" charset="0"/>
              </a:rPr>
              <a:t>are most likely to </a:t>
            </a:r>
            <a:r>
              <a:rPr lang="en-US" sz="3200" dirty="0">
                <a:solidFill>
                  <a:srgbClr val="C00000"/>
                </a:solidFill>
                <a:latin typeface="Avenir Book" panose="02000503020000020003" pitchFamily="2" charset="0"/>
              </a:rPr>
              <a:t> spread COVID-19 when they are feeling ill</a:t>
            </a:r>
            <a:r>
              <a:rPr lang="en-US" sz="3200" dirty="0">
                <a:latin typeface="Avenir Book" panose="02000503020000020003" pitchFamily="2" charset="0"/>
              </a:rPr>
              <a:t>. </a:t>
            </a:r>
          </a:p>
          <a:p>
            <a:r>
              <a:rPr lang="en-US" sz="3200" dirty="0">
                <a:latin typeface="Avenir Book" panose="02000503020000020003" pitchFamily="2" charset="0"/>
              </a:rPr>
              <a:t>COVID-19 can become a serious, even deadly illness in some people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  <a:latin typeface="Avenir Book" panose="02000503020000020003" pitchFamily="2" charset="0"/>
              </a:rPr>
              <a:t>especially people &gt; age 60 and people with underlying conditions (such as heart, lung or kidney disease, diabetes and hypertension).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B7ED65-279D-EC4F-8AF4-E114708F21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0213"/>
            <a:ext cx="11217275" cy="94138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What Happens to People who get COVID-19?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B0C7F-5C1C-A34C-A771-5BD9FB715A37}"/>
              </a:ext>
            </a:extLst>
          </p:cNvPr>
          <p:cNvSpPr/>
          <p:nvPr/>
        </p:nvSpPr>
        <p:spPr>
          <a:xfrm>
            <a:off x="653899" y="6377958"/>
            <a:ext cx="6502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venir Book" panose="02000503020000020003" pitchFamily="2" charset="0"/>
              </a:rPr>
              <a:t>Source: </a:t>
            </a:r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https://www.who.int/news-room/q-a-detail</a:t>
            </a:r>
            <a:r>
              <a:rPr lang="en-US" sz="1400">
                <a:solidFill>
                  <a:srgbClr val="0070C0"/>
                </a:solidFill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/q-a-coronaviruses</a:t>
            </a:r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</a:rPr>
              <a:t>; </a:t>
            </a:r>
            <a:endParaRPr lang="en-US" sz="1400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89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4FE0-424A-394A-8BFC-06B6D9001A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4725" y="190500"/>
            <a:ext cx="11217275" cy="9413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What Happens to People who get COVID-19?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7C2A90-EF32-5E41-BDEC-A6F930A13AC1}"/>
              </a:ext>
            </a:extLst>
          </p:cNvPr>
          <p:cNvSpPr txBox="1">
            <a:spLocks/>
          </p:cNvSpPr>
          <p:nvPr/>
        </p:nvSpPr>
        <p:spPr>
          <a:xfrm>
            <a:off x="480693" y="1105557"/>
            <a:ext cx="10845560" cy="4771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venir Book" panose="02000503020000020003" pitchFamily="2" charset="0"/>
              </a:rPr>
              <a:t>Most people with COVID-19 begin to 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feel ill 1 to 14 days after becoming infected. </a:t>
            </a:r>
          </a:p>
          <a:p>
            <a:r>
              <a:rPr lang="en-US" dirty="0">
                <a:latin typeface="Avenir Book" panose="02000503020000020003" pitchFamily="2" charset="0"/>
              </a:rPr>
              <a:t>Many people begin to feel sick 5-6 days after becoming infected.</a:t>
            </a:r>
          </a:p>
          <a:p>
            <a:r>
              <a:rPr lang="en-US" dirty="0">
                <a:solidFill>
                  <a:srgbClr val="00B050"/>
                </a:solidFill>
                <a:latin typeface="Avenir Book" panose="02000503020000020003" pitchFamily="2" charset="0"/>
              </a:rPr>
              <a:t>Most people have mild symptoms (80%) </a:t>
            </a:r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Avenir Book" panose="02000503020000020003" pitchFamily="2" charset="0"/>
              </a:rPr>
              <a:t>Some people never feel ill, or have very mild symptoms.</a:t>
            </a:r>
          </a:p>
          <a:p>
            <a:endParaRPr lang="en-US" dirty="0">
              <a:solidFill>
                <a:srgbClr val="00B050"/>
              </a:solidFill>
              <a:latin typeface="Avenir Book" panose="02000503020000020003" pitchFamily="2" charset="0"/>
            </a:endParaRPr>
          </a:p>
          <a:p>
            <a:pPr lvl="2"/>
            <a:endParaRPr lang="en-US" sz="2800" i="1" dirty="0">
              <a:latin typeface="Avenir Book" panose="020005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4FB6BE-4199-524C-AA73-704431439D23}"/>
              </a:ext>
            </a:extLst>
          </p:cNvPr>
          <p:cNvSpPr/>
          <p:nvPr/>
        </p:nvSpPr>
        <p:spPr>
          <a:xfrm>
            <a:off x="673220" y="4378038"/>
            <a:ext cx="10845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latin typeface="Avenir Book" panose="02000503020000020003" pitchFamily="2" charset="0"/>
              </a:rPr>
              <a:t>When you are sick, </a:t>
            </a:r>
            <a:r>
              <a:rPr lang="en-US" sz="2400" dirty="0">
                <a:solidFill>
                  <a:srgbClr val="00B050"/>
                </a:solidFill>
                <a:latin typeface="Avenir Book" panose="02000503020000020003" pitchFamily="2" charset="0"/>
              </a:rPr>
              <a:t>wear</a:t>
            </a:r>
            <a:r>
              <a:rPr lang="en-US" sz="2400" dirty="0">
                <a:solidFill>
                  <a:srgbClr val="C00000"/>
                </a:solidFill>
                <a:latin typeface="Avenir Book" panose="02000503020000020003" pitchFamily="2" charset="0"/>
              </a:rPr>
              <a:t> a mask </a:t>
            </a:r>
            <a:r>
              <a:rPr lang="en-US" sz="2400" dirty="0">
                <a:latin typeface="Avenir Book" panose="02000503020000020003" pitchFamily="2" charset="0"/>
              </a:rPr>
              <a:t>to protect others. Change your mask regularly. Wash your hands after touching your mask.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1507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4FE0-424A-394A-8BFC-06B6D9001A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4725" y="190500"/>
            <a:ext cx="11217275" cy="9413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What Happens to People who get COVID-19?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7C2A90-EF32-5E41-BDEC-A6F930A13AC1}"/>
              </a:ext>
            </a:extLst>
          </p:cNvPr>
          <p:cNvSpPr txBox="1">
            <a:spLocks/>
          </p:cNvSpPr>
          <p:nvPr/>
        </p:nvSpPr>
        <p:spPr>
          <a:xfrm>
            <a:off x="371715" y="1043213"/>
            <a:ext cx="10845560" cy="4771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Symptoms</a:t>
            </a:r>
            <a:r>
              <a:rPr lang="en-US" dirty="0">
                <a:latin typeface="Avenir Book" panose="02000503020000020003" pitchFamily="2" charset="0"/>
              </a:rPr>
              <a:t> include any or all of these: </a:t>
            </a:r>
          </a:p>
          <a:p>
            <a:pPr lvl="2"/>
            <a:r>
              <a:rPr lang="en-US" sz="200" i="1" dirty="0">
                <a:latin typeface="Avenir Book" panose="02000503020000020003" pitchFamily="2" charset="0"/>
              </a:rPr>
              <a:t>cough (usually dry)</a:t>
            </a:r>
          </a:p>
          <a:p>
            <a:pPr lvl="2"/>
            <a:r>
              <a:rPr lang="en-US" i="1" dirty="0">
                <a:latin typeface="Avenir Book" panose="02000503020000020003" pitchFamily="2" charset="0"/>
              </a:rPr>
              <a:t>shortness of breath	</a:t>
            </a:r>
          </a:p>
          <a:p>
            <a:pPr lvl="2"/>
            <a:r>
              <a:rPr lang="en-US" i="1" dirty="0">
                <a:latin typeface="Avenir Book" panose="02000503020000020003" pitchFamily="2" charset="0"/>
              </a:rPr>
              <a:t>sore throat</a:t>
            </a:r>
          </a:p>
          <a:p>
            <a:pPr lvl="2"/>
            <a:r>
              <a:rPr lang="en-US" i="1" dirty="0">
                <a:latin typeface="Avenir Book" panose="02000503020000020003" pitchFamily="2" charset="0"/>
              </a:rPr>
              <a:t>fever (≥ 38°C)</a:t>
            </a:r>
          </a:p>
          <a:p>
            <a:pPr lvl="2"/>
            <a:r>
              <a:rPr lang="en-US" i="1" dirty="0">
                <a:solidFill>
                  <a:srgbClr val="00B050"/>
                </a:solidFill>
                <a:latin typeface="Avenir Book" panose="02000503020000020003" pitchFamily="2" charset="0"/>
              </a:rPr>
              <a:t>chills (and shaking)</a:t>
            </a:r>
          </a:p>
          <a:p>
            <a:pPr lvl="2"/>
            <a:r>
              <a:rPr lang="en-US" i="1" dirty="0">
                <a:solidFill>
                  <a:srgbClr val="00B050"/>
                </a:solidFill>
                <a:latin typeface="Avenir Book" panose="02000503020000020003" pitchFamily="2" charset="0"/>
              </a:rPr>
              <a:t>muscle aches</a:t>
            </a:r>
          </a:p>
          <a:p>
            <a:pPr lvl="2"/>
            <a:r>
              <a:rPr lang="en-US" i="1" dirty="0">
                <a:solidFill>
                  <a:srgbClr val="00B050"/>
                </a:solidFill>
                <a:latin typeface="Avenir Book" panose="02000503020000020003" pitchFamily="2" charset="0"/>
              </a:rPr>
              <a:t>skin rash</a:t>
            </a:r>
          </a:p>
          <a:p>
            <a:pPr lvl="2"/>
            <a:r>
              <a:rPr lang="en-US" i="1" dirty="0">
                <a:solidFill>
                  <a:srgbClr val="00B050"/>
                </a:solidFill>
                <a:latin typeface="Avenir Book" panose="02000503020000020003" pitchFamily="2" charset="0"/>
              </a:rPr>
              <a:t>red and irritated eyes </a:t>
            </a:r>
          </a:p>
          <a:p>
            <a:pPr lvl="2"/>
            <a:r>
              <a:rPr lang="en-US" i="1" dirty="0">
                <a:latin typeface="Avenir Book" panose="02000503020000020003" pitchFamily="2" charset="0"/>
              </a:rPr>
              <a:t>diarrhea</a:t>
            </a:r>
          </a:p>
          <a:p>
            <a:pPr lvl="2"/>
            <a:r>
              <a:rPr lang="en-US" i="1" dirty="0">
                <a:latin typeface="Avenir Book" panose="02000503020000020003" pitchFamily="2" charset="0"/>
              </a:rPr>
              <a:t>headache</a:t>
            </a:r>
          </a:p>
          <a:p>
            <a:pPr lvl="2"/>
            <a:r>
              <a:rPr lang="en-US" i="1" dirty="0">
                <a:latin typeface="Avenir Book" panose="02000503020000020003" pitchFamily="2" charset="0"/>
              </a:rPr>
              <a:t>loss of sense of smell and taste </a:t>
            </a:r>
          </a:p>
          <a:p>
            <a:pPr lvl="2"/>
            <a:r>
              <a:rPr lang="en-US" i="1" dirty="0">
                <a:latin typeface="Avenir Book" panose="02000503020000020003" pitchFamily="2" charset="0"/>
              </a:rPr>
              <a:t>confusion, stroke, seizures (less common)</a:t>
            </a:r>
          </a:p>
          <a:p>
            <a:pPr lvl="2"/>
            <a:r>
              <a:rPr lang="en-US" i="1" dirty="0">
                <a:solidFill>
                  <a:srgbClr val="00B050"/>
                </a:solidFill>
                <a:latin typeface="Avenir Book" panose="02000503020000020003" pitchFamily="2" charset="0"/>
              </a:rPr>
              <a:t>‘COVID toe’ – painful red rash on  toes, heels and soles of the feet, usually in children, teens and young adults</a:t>
            </a:r>
          </a:p>
          <a:p>
            <a:pPr lvl="2"/>
            <a:endParaRPr lang="en-US" sz="2800" i="1" dirty="0">
              <a:latin typeface="Avenir Book" panose="02000503020000020003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3E2830-4C12-F442-B194-35269798DE1D}"/>
              </a:ext>
            </a:extLst>
          </p:cNvPr>
          <p:cNvSpPr/>
          <p:nvPr/>
        </p:nvSpPr>
        <p:spPr>
          <a:xfrm>
            <a:off x="467900" y="6079367"/>
            <a:ext cx="96340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venir Book" panose="02000503020000020003" pitchFamily="2" charset="0"/>
              </a:rPr>
              <a:t>Source: </a:t>
            </a:r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https://www.who.int/news-room/q-a-detail/q-a-coronaviruses</a:t>
            </a:r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</a:rPr>
              <a:t>; </a:t>
            </a:r>
            <a:r>
              <a:rPr lang="en-US" sz="1400" dirty="0">
                <a:solidFill>
                  <a:srgbClr val="00B050"/>
                </a:solidFill>
                <a:latin typeface="Avenir Book" panose="0200050302000002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https://www.cdc.gov/coronavirus/2019-ncov/symptoms-testing/symptoms.html</a:t>
            </a:r>
            <a:r>
              <a:rPr lang="en-US" sz="1400" dirty="0">
                <a:solidFill>
                  <a:srgbClr val="00B050"/>
                </a:solidFill>
                <a:latin typeface="Avenir Book" panose="02000503020000020003" pitchFamily="2" charset="0"/>
              </a:rPr>
              <a:t>; </a:t>
            </a:r>
            <a:r>
              <a:rPr lang="en-US" sz="1400" dirty="0">
                <a:solidFill>
                  <a:srgbClr val="00B050"/>
                </a:solidFill>
                <a:latin typeface="Avenir Book" panose="02000503020000020003" pitchFamily="2" charset="0"/>
                <a:hlinkClick r:id="rId5"/>
              </a:rPr>
              <a:t>https://www.nytimes.com/2020/05/01/health/coronavirus-covid-toe.htm</a:t>
            </a:r>
            <a:r>
              <a:rPr lang="en-US" sz="1400" dirty="0">
                <a:solidFill>
                  <a:srgbClr val="00B050"/>
                </a:solidFill>
                <a:latin typeface="Avenir Book" panose="02000503020000020003" pitchFamily="2" charset="0"/>
              </a:rPr>
              <a:t>; https://</a:t>
            </a:r>
            <a:r>
              <a:rPr lang="en-US" sz="1400" dirty="0" err="1">
                <a:solidFill>
                  <a:srgbClr val="00B050"/>
                </a:solidFill>
                <a:latin typeface="Avenir Book" panose="02000503020000020003" pitchFamily="2" charset="0"/>
              </a:rPr>
              <a:t>www.who.int</a:t>
            </a:r>
            <a:r>
              <a:rPr lang="en-US" sz="1400" dirty="0">
                <a:solidFill>
                  <a:srgbClr val="00B050"/>
                </a:solidFill>
                <a:latin typeface="Avenir Book" panose="02000503020000020003" pitchFamily="2" charset="0"/>
              </a:rPr>
              <a:t>/news-room/q-a-detail/q-a-</a:t>
            </a:r>
            <a:r>
              <a:rPr lang="en-US" sz="1400" dirty="0" err="1">
                <a:solidFill>
                  <a:srgbClr val="00B050"/>
                </a:solidFill>
                <a:latin typeface="Avenir Book" panose="02000503020000020003" pitchFamily="2" charset="0"/>
              </a:rPr>
              <a:t>coronavirusesl</a:t>
            </a:r>
            <a:endParaRPr lang="en-US" sz="1400" b="1" dirty="0">
              <a:solidFill>
                <a:srgbClr val="00B05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89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4AE9D8-FAB1-A84B-B269-08DFA97A8773}"/>
              </a:ext>
            </a:extLst>
          </p:cNvPr>
          <p:cNvSpPr txBox="1">
            <a:spLocks/>
          </p:cNvSpPr>
          <p:nvPr/>
        </p:nvSpPr>
        <p:spPr>
          <a:xfrm>
            <a:off x="427512" y="4779818"/>
            <a:ext cx="10937174" cy="12935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700" b="1" dirty="0">
                <a:solidFill>
                  <a:srgbClr val="FFFFFF"/>
                </a:solidFill>
                <a:latin typeface="Avenir Book" panose="02000503020000020003" pitchFamily="2" charset="0"/>
              </a:rPr>
              <a:t>People Living With HIV &amp; COVID-19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25E8C5-46D4-C34E-932F-F51EF21016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9395C-4CE3-BC45-92DA-D03EE7A0EA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79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045C1-C4CE-EB4B-83FB-7F5E0E5F96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5945"/>
            <a:ext cx="10515600" cy="846137"/>
          </a:xfrm>
        </p:spPr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People Living with HIV and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D4FC4-1518-DA4C-BBC1-7E7C297B0A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3370" y="1292082"/>
            <a:ext cx="10515600" cy="4265613"/>
          </a:xfrm>
        </p:spPr>
        <p:txBody>
          <a:bodyPr>
            <a:noAutofit/>
          </a:bodyPr>
          <a:lstStyle/>
          <a:p>
            <a:r>
              <a:rPr lang="en-US" sz="3300" dirty="0">
                <a:latin typeface="Avenir Book" panose="02000503020000020003" pitchFamily="2" charset="0"/>
              </a:rPr>
              <a:t>Currently, there is </a:t>
            </a:r>
            <a:r>
              <a:rPr lang="en-US" sz="3300" dirty="0">
                <a:solidFill>
                  <a:srgbClr val="C00000"/>
                </a:solidFill>
                <a:latin typeface="Avenir Book" panose="02000503020000020003" pitchFamily="2" charset="0"/>
              </a:rPr>
              <a:t>no evidence </a:t>
            </a:r>
            <a:r>
              <a:rPr lang="en-US" sz="3300" dirty="0">
                <a:latin typeface="Avenir Book" panose="02000503020000020003" pitchFamily="2" charset="0"/>
              </a:rPr>
              <a:t>that people living with HIV who are taking antiretroviral therapy </a:t>
            </a:r>
            <a:r>
              <a:rPr lang="en-US" sz="3300" dirty="0">
                <a:solidFill>
                  <a:srgbClr val="00B050"/>
                </a:solidFill>
                <a:latin typeface="Avenir Book" panose="02000503020000020003" pitchFamily="2" charset="0"/>
              </a:rPr>
              <a:t>(ART) </a:t>
            </a:r>
            <a:r>
              <a:rPr lang="en-US" sz="3300" dirty="0">
                <a:latin typeface="Avenir Book" panose="02000503020000020003" pitchFamily="2" charset="0"/>
              </a:rPr>
              <a:t>are at higher risk for COVID-19.</a:t>
            </a:r>
          </a:p>
          <a:p>
            <a:r>
              <a:rPr lang="en-US" sz="3300" dirty="0">
                <a:solidFill>
                  <a:srgbClr val="00B050"/>
                </a:solidFill>
                <a:latin typeface="Avenir Book" panose="02000503020000020003" pitchFamily="2" charset="0"/>
              </a:rPr>
              <a:t>There is no evidence that people living with HIV who are taking ART are at higher risk for severe illness from COVID-19 </a:t>
            </a:r>
            <a:endParaRPr lang="en-US" sz="3300" dirty="0">
              <a:latin typeface="Avenir Book" panose="02000503020000020003" pitchFamily="2" charset="0"/>
            </a:endParaRPr>
          </a:p>
          <a:p>
            <a:pPr lvl="1"/>
            <a:r>
              <a:rPr lang="en-US" sz="2900" dirty="0">
                <a:solidFill>
                  <a:srgbClr val="00B050"/>
                </a:solidFill>
                <a:latin typeface="Avenir Book" panose="02000503020000020003" pitchFamily="2" charset="0"/>
              </a:rPr>
              <a:t>However, people with a high viral load and/or a CD4 cell count below 200 cells/mm</a:t>
            </a:r>
            <a:r>
              <a:rPr lang="en-US" sz="2900" baseline="30000" dirty="0">
                <a:solidFill>
                  <a:srgbClr val="00B050"/>
                </a:solidFill>
                <a:latin typeface="Avenir Book" panose="02000503020000020003" pitchFamily="2" charset="0"/>
              </a:rPr>
              <a:t>3</a:t>
            </a:r>
            <a:r>
              <a:rPr lang="en-US" sz="2900" dirty="0">
                <a:solidFill>
                  <a:srgbClr val="00B050"/>
                </a:solidFill>
                <a:latin typeface="Avenir Book" panose="02000503020000020003" pitchFamily="2" charset="0"/>
              </a:rPr>
              <a:t> – especially people with a CD4 cell count of &lt;50 cells/mm -  and/or a recent opportunistic infection are more vulnerable to COVID-19,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5F000-1767-F14A-B79F-93684BB4195D}"/>
              </a:ext>
            </a:extLst>
          </p:cNvPr>
          <p:cNvSpPr/>
          <p:nvPr/>
        </p:nvSpPr>
        <p:spPr>
          <a:xfrm>
            <a:off x="780406" y="5888835"/>
            <a:ext cx="10608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venir Book" panose="02000503020000020003" pitchFamily="2" charset="0"/>
                <a:cs typeface="Calibri" panose="020F0502020204030204" pitchFamily="34" charset="0"/>
              </a:rPr>
              <a:t>Source:</a:t>
            </a:r>
          </a:p>
          <a:p>
            <a:r>
              <a:rPr lang="en-US" sz="1400" dirty="0">
                <a:latin typeface="Avenir Book" panose="02000503020000020003" pitchFamily="2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https://www.who.int/news-room/q-a-detail/q-a-on-covid-19-hiv-and-antiretrovirals</a:t>
            </a:r>
            <a:r>
              <a:rPr lang="en-US" sz="1400" dirty="0">
                <a:latin typeface="Avenir Book" panose="02000503020000020003" pitchFamily="2" charset="0"/>
                <a:cs typeface="Calibri" panose="020F0502020204030204" pitchFamily="34" charset="0"/>
              </a:rPr>
              <a:t>. Accessed April 7 2020 </a:t>
            </a:r>
          </a:p>
        </p:txBody>
      </p:sp>
    </p:spTree>
    <p:extLst>
      <p:ext uri="{BB962C8B-B14F-4D97-AF65-F5344CB8AC3E}">
        <p14:creationId xmlns:p14="http://schemas.microsoft.com/office/powerpoint/2010/main" val="2949301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045C1-C4CE-EB4B-83FB-7F5E0E5F96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73088"/>
            <a:ext cx="10515600" cy="846137"/>
          </a:xfrm>
        </p:spPr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People Living with HIV and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D4FC4-1518-DA4C-BBC1-7E7C297B0A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31950"/>
            <a:ext cx="11172825" cy="46529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People living with HIV </a:t>
            </a:r>
            <a:r>
              <a:rPr lang="en-US" sz="3200" b="1" dirty="0">
                <a:solidFill>
                  <a:srgbClr val="C00000"/>
                </a:solidFill>
                <a:latin typeface="Avenir Book" panose="02000503020000020003" pitchFamily="2" charset="0"/>
              </a:rPr>
              <a:t>who are not taking </a:t>
            </a:r>
            <a:r>
              <a:rPr lang="en-US" sz="3200" dirty="0">
                <a:latin typeface="Avenir Book" panose="02000503020000020003" pitchFamily="2" charset="0"/>
              </a:rPr>
              <a:t>antiretroviral therapy (ART) are at </a:t>
            </a:r>
            <a:r>
              <a:rPr lang="en-US" sz="3200" dirty="0">
                <a:solidFill>
                  <a:srgbClr val="C00000"/>
                </a:solidFill>
                <a:latin typeface="Avenir Book" panose="02000503020000020003" pitchFamily="2" charset="0"/>
              </a:rPr>
              <a:t>higher risk for COVID-19 </a:t>
            </a:r>
            <a:r>
              <a:rPr lang="en-US" sz="3200" dirty="0">
                <a:latin typeface="Avenir Book" panose="02000503020000020003" pitchFamily="2" charset="0"/>
              </a:rPr>
              <a:t>because their immune systems may be weaker.</a:t>
            </a:r>
          </a:p>
          <a:p>
            <a:pPr lvl="1"/>
            <a:r>
              <a:rPr lang="en-US" sz="2800" dirty="0">
                <a:latin typeface="Avenir Book" panose="02000503020000020003" pitchFamily="2" charset="0"/>
              </a:rPr>
              <a:t>It is important for people to </a:t>
            </a:r>
            <a:r>
              <a:rPr lang="en-US" sz="2800" dirty="0">
                <a:solidFill>
                  <a:srgbClr val="C00000"/>
                </a:solidFill>
                <a:latin typeface="Avenir Book" panose="02000503020000020003" pitchFamily="2" charset="0"/>
              </a:rPr>
              <a:t>be tested for HIV</a:t>
            </a:r>
            <a:r>
              <a:rPr lang="en-US" sz="2800" dirty="0">
                <a:latin typeface="Avenir Book" panose="02000503020000020003" pitchFamily="2" charset="0"/>
              </a:rPr>
              <a:t>, and for people living with HIV to be taking antiretroviral therapy each day.</a:t>
            </a:r>
          </a:p>
          <a:p>
            <a:pPr lvl="1"/>
            <a:r>
              <a:rPr lang="en-US" sz="2800" dirty="0">
                <a:latin typeface="Avenir Book" panose="02000503020000020003" pitchFamily="2" charset="0"/>
              </a:rPr>
              <a:t>People who are taking ART should </a:t>
            </a:r>
            <a:r>
              <a:rPr lang="en-US" sz="2800" dirty="0">
                <a:solidFill>
                  <a:srgbClr val="C00000"/>
                </a:solidFill>
                <a:latin typeface="Avenir Book" panose="02000503020000020003" pitchFamily="2" charset="0"/>
              </a:rPr>
              <a:t>try to get at least 30 days worth of their medicines</a:t>
            </a:r>
            <a:r>
              <a:rPr lang="en-US" sz="2800" dirty="0">
                <a:latin typeface="Avenir Book" panose="02000503020000020003" pitchFamily="2" charset="0"/>
              </a:rPr>
              <a:t>, and where possible get 3- to 6-month supply.</a:t>
            </a:r>
          </a:p>
          <a:p>
            <a:pPr lvl="1"/>
            <a:r>
              <a:rPr lang="en-US" sz="2800" dirty="0">
                <a:latin typeface="Avenir Book" panose="02000503020000020003" pitchFamily="2" charset="0"/>
              </a:rPr>
              <a:t>People living with HIV should be </a:t>
            </a:r>
            <a:r>
              <a:rPr lang="en-US" sz="2800" dirty="0">
                <a:solidFill>
                  <a:srgbClr val="C00000"/>
                </a:solidFill>
                <a:latin typeface="Avenir Book" panose="02000503020000020003" pitchFamily="2" charset="0"/>
              </a:rPr>
              <a:t>provided with vaccines </a:t>
            </a:r>
            <a:r>
              <a:rPr lang="en-US" sz="2800" dirty="0">
                <a:latin typeface="Avenir Book" panose="02000503020000020003" pitchFamily="2" charset="0"/>
              </a:rPr>
              <a:t>to protect them against the flu and pneumonia.</a:t>
            </a:r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E4964F-5CC7-6A4F-91EF-A88391E7366E}"/>
              </a:ext>
            </a:extLst>
          </p:cNvPr>
          <p:cNvSpPr/>
          <p:nvPr/>
        </p:nvSpPr>
        <p:spPr>
          <a:xfrm>
            <a:off x="745602" y="6156830"/>
            <a:ext cx="106081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venir Book" panose="02000503020000020003" pitchFamily="2" charset="0"/>
              </a:rPr>
              <a:t>Source: </a:t>
            </a:r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https://www.who.int/news-room/q-a-detail/q-a-on-covid-19-hiv-and-antiretrovirals</a:t>
            </a:r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</a:rPr>
              <a:t>. </a:t>
            </a:r>
            <a:r>
              <a:rPr lang="en-US" sz="1400" dirty="0">
                <a:latin typeface="Avenir Book" panose="02000503020000020003" pitchFamily="2" charset="0"/>
              </a:rPr>
              <a:t>Accessed March 20, 2020.</a:t>
            </a:r>
          </a:p>
        </p:txBody>
      </p:sp>
    </p:spTree>
    <p:extLst>
      <p:ext uri="{BB962C8B-B14F-4D97-AF65-F5344CB8AC3E}">
        <p14:creationId xmlns:p14="http://schemas.microsoft.com/office/powerpoint/2010/main" val="504828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4AE9D8-FAB1-A84B-B269-08DFA97A8773}"/>
              </a:ext>
            </a:extLst>
          </p:cNvPr>
          <p:cNvSpPr txBox="1">
            <a:spLocks/>
          </p:cNvSpPr>
          <p:nvPr/>
        </p:nvSpPr>
        <p:spPr>
          <a:xfrm>
            <a:off x="427512" y="4779818"/>
            <a:ext cx="10937174" cy="12935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700" b="1" dirty="0">
                <a:solidFill>
                  <a:srgbClr val="FFFFFF"/>
                </a:solidFill>
                <a:latin typeface="Avenir Book" panose="02000503020000020003" pitchFamily="2" charset="0"/>
              </a:rPr>
              <a:t>Tuberculosis (TB) &amp; COVID-19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3FF0F-27ED-FA4B-BCCB-AD1856937E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FC146-0B92-1E4F-AABC-4B77332B46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38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16DA-8C07-4EA2-99B7-C953734B34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19088"/>
            <a:ext cx="10515600" cy="903287"/>
          </a:xfrm>
        </p:spPr>
        <p:txBody>
          <a:bodyPr>
            <a:normAutofit/>
          </a:bodyPr>
          <a:lstStyle/>
          <a:p>
            <a:r>
              <a:rPr lang="en-US" sz="4500" b="1" dirty="0">
                <a:latin typeface="Avenir Book" panose="02000503020000020003" pitchFamily="2" charset="0"/>
              </a:rPr>
              <a:t>COVID-19 &amp; Tuberculosis (TB)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4EC7-4AB9-46B1-B23B-BFDAA3D20E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6313" y="1204913"/>
            <a:ext cx="11215687" cy="5518150"/>
          </a:xfrm>
        </p:spPr>
        <p:txBody>
          <a:bodyPr>
            <a:no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HIV increases the risk of tuberculosis (TB), a bacterial infection          which targets the lungs. </a:t>
            </a:r>
          </a:p>
          <a:p>
            <a:pPr lvl="1"/>
            <a:r>
              <a:rPr lang="en-US" sz="2300" dirty="0">
                <a:latin typeface="Avenir Book" panose="02000503020000020003" pitchFamily="2" charset="0"/>
              </a:rPr>
              <a:t>Antiretroviral therapy (ART) reduces this risk. It is important for </a:t>
            </a:r>
            <a:r>
              <a:rPr lang="en-US" sz="2300" dirty="0">
                <a:solidFill>
                  <a:srgbClr val="C00000"/>
                </a:solidFill>
                <a:latin typeface="Avenir Book" panose="02000503020000020003" pitchFamily="2" charset="0"/>
              </a:rPr>
              <a:t>people who have been at risk for HIV to get tested for TB</a:t>
            </a:r>
            <a:r>
              <a:rPr lang="en-US" sz="2300" dirty="0">
                <a:latin typeface="Avenir Book" panose="02000503020000020003" pitchFamily="2" charset="0"/>
              </a:rPr>
              <a:t>, and for people living with HIV to have uninterrupted access to treatment, and to take it each day </a:t>
            </a:r>
          </a:p>
          <a:p>
            <a:r>
              <a:rPr lang="en-US" sz="2600" dirty="0">
                <a:latin typeface="Avenir Book" panose="02000503020000020003" pitchFamily="2" charset="0"/>
              </a:rPr>
              <a:t>Although it can be cured, TB is the leading killer of people living with HIV/AIDS. In 2018 it killed 251,000  people living with HIV.  </a:t>
            </a:r>
          </a:p>
          <a:p>
            <a:r>
              <a:rPr lang="en-US" sz="2600" dirty="0">
                <a:latin typeface="Avenir Book" panose="02000503020000020003" pitchFamily="2" charset="0"/>
              </a:rPr>
              <a:t>Like TB, </a:t>
            </a:r>
            <a:r>
              <a:rPr lang="en-US" sz="2600" dirty="0">
                <a:solidFill>
                  <a:srgbClr val="C00000"/>
                </a:solidFill>
                <a:latin typeface="Avenir Book" panose="02000503020000020003" pitchFamily="2" charset="0"/>
              </a:rPr>
              <a:t>COVID-19 causes lung damage.</a:t>
            </a:r>
          </a:p>
          <a:p>
            <a:r>
              <a:rPr lang="en-US" sz="2600" dirty="0">
                <a:latin typeface="Avenir Book" panose="02000503020000020003" pitchFamily="2" charset="0"/>
              </a:rPr>
              <a:t>Scientists </a:t>
            </a:r>
            <a:r>
              <a:rPr lang="en-US" sz="2600" dirty="0">
                <a:solidFill>
                  <a:srgbClr val="C00000"/>
                </a:solidFill>
                <a:latin typeface="Avenir Book" panose="02000503020000020003" pitchFamily="2" charset="0"/>
              </a:rPr>
              <a:t>do not know how COVID-19 will affect people with TB</a:t>
            </a:r>
            <a:r>
              <a:rPr lang="en-US" sz="2600" dirty="0">
                <a:latin typeface="Avenir Book" panose="02000503020000020003" pitchFamily="2" charset="0"/>
              </a:rPr>
              <a:t>, although they worry about people in these groups being at higher risk of illness and death. </a:t>
            </a:r>
          </a:p>
          <a:p>
            <a:r>
              <a:rPr lang="en-US" sz="2600" dirty="0">
                <a:latin typeface="Avenir Book" panose="02000503020000020003" pitchFamily="2" charset="0"/>
              </a:rPr>
              <a:t>Those most at risk of severe complications are older people, and adults and children with other underlying medical conditions such as lung disease. </a:t>
            </a:r>
            <a:endParaRPr lang="en-US" sz="2600" dirty="0">
              <a:highlight>
                <a:srgbClr val="FFFF00"/>
              </a:highlight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D3275-B695-E84D-AE03-20DCCAECEF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055" y="690376"/>
            <a:ext cx="1549264" cy="10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86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805E-EAD3-4798-818F-BA5E62DBBD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6763" y="1852613"/>
            <a:ext cx="11425237" cy="4227512"/>
          </a:xfrm>
        </p:spPr>
        <p:txBody>
          <a:bodyPr>
            <a:noAutofit/>
          </a:bodyPr>
          <a:lstStyle/>
          <a:p>
            <a:r>
              <a:rPr lang="en-US" sz="3100" dirty="0">
                <a:latin typeface="Avenir Book" panose="02000503020000020003" pitchFamily="2" charset="0"/>
              </a:rPr>
              <a:t>COVID-19 is likely to have a bad impact on already inadequate TB services, making it harder for people to get tested and treated.</a:t>
            </a:r>
          </a:p>
          <a:p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Those being tested for COVID-19 should be tested for TB—especially if they are living with HIV or are from areas where TB is common.</a:t>
            </a:r>
          </a:p>
          <a:p>
            <a:r>
              <a:rPr lang="en-US" sz="3100" dirty="0">
                <a:latin typeface="Avenir Book" panose="02000503020000020003" pitchFamily="2" charset="0"/>
              </a:rPr>
              <a:t>Governments should use the same urgency for TB and COVID-19 testing for people who have fever and a cough.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0F102D-7425-5C4D-A1E8-48962C3F24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81013"/>
            <a:ext cx="10515600" cy="903287"/>
          </a:xfrm>
        </p:spPr>
        <p:txBody>
          <a:bodyPr>
            <a:normAutofit/>
          </a:bodyPr>
          <a:lstStyle/>
          <a:p>
            <a:r>
              <a:rPr lang="en-US" sz="4500" b="1" dirty="0">
                <a:latin typeface="Avenir Book" panose="02000503020000020003" pitchFamily="2" charset="0"/>
              </a:rPr>
              <a:t>COVID-19 &amp; Tuberculosis (TB)</a:t>
            </a:r>
          </a:p>
        </p:txBody>
      </p:sp>
    </p:spTree>
    <p:extLst>
      <p:ext uri="{BB962C8B-B14F-4D97-AF65-F5344CB8AC3E}">
        <p14:creationId xmlns:p14="http://schemas.microsoft.com/office/powerpoint/2010/main" val="382794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4AE9D8-FAB1-A84B-B269-08DFA97A8773}"/>
              </a:ext>
            </a:extLst>
          </p:cNvPr>
          <p:cNvSpPr txBox="1">
            <a:spLocks/>
          </p:cNvSpPr>
          <p:nvPr/>
        </p:nvSpPr>
        <p:spPr>
          <a:xfrm>
            <a:off x="427512" y="4779818"/>
            <a:ext cx="8482940" cy="12935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FFFFF"/>
                </a:solidFill>
                <a:latin typeface="Avenir Book" panose="02000503020000020003" pitchFamily="2" charset="0"/>
              </a:rPr>
              <a:t>What is Coronavirus?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DD6E2-122D-6546-B073-E9EADE993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DF8B8-A40E-ED43-BCA6-A1D421852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79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4AE9D8-FAB1-A84B-B269-08DFA97A8773}"/>
              </a:ext>
            </a:extLst>
          </p:cNvPr>
          <p:cNvSpPr txBox="1">
            <a:spLocks/>
          </p:cNvSpPr>
          <p:nvPr/>
        </p:nvSpPr>
        <p:spPr>
          <a:xfrm>
            <a:off x="427512" y="4779818"/>
            <a:ext cx="10937174" cy="12935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700" b="1" dirty="0">
                <a:solidFill>
                  <a:srgbClr val="FFFFFF"/>
                </a:solidFill>
                <a:latin typeface="Avenir Book" panose="02000503020000020003" pitchFamily="2" charset="0"/>
              </a:rPr>
              <a:t>Testing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02482-C383-8D47-BECB-D434C4255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84FA1-6508-BA49-B6BE-553B03D3BB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56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4FE0-424A-394A-8BFC-06B6D9001A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2750"/>
            <a:ext cx="10515600" cy="941388"/>
          </a:xfrm>
        </p:spPr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Should You Be Tested?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9745-8218-C245-9341-849A0B63FE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08088"/>
            <a:ext cx="11626850" cy="4960937"/>
          </a:xfrm>
        </p:spPr>
        <p:txBody>
          <a:bodyPr>
            <a:no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Access to </a:t>
            </a:r>
            <a:r>
              <a:rPr lang="en-US" dirty="0">
                <a:solidFill>
                  <a:srgbClr val="00B050"/>
                </a:solidFill>
                <a:latin typeface="Avenir Book" panose="02000503020000020003" pitchFamily="2" charset="0"/>
              </a:rPr>
              <a:t>viral load</a:t>
            </a:r>
            <a:r>
              <a:rPr lang="en-US" dirty="0">
                <a:latin typeface="Avenir Book" panose="02000503020000020003" pitchFamily="2" charset="0"/>
              </a:rPr>
              <a:t> testing for COVID-19 is limited. 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Ideally, everyone should be tested, but it 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is simply not feasible right now</a:t>
            </a:r>
            <a:r>
              <a:rPr lang="en-US" dirty="0">
                <a:latin typeface="Avenir Book" panose="02000503020000020003" pitchFamily="2" charset="0"/>
              </a:rPr>
              <a:t>. 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Globally, the healthcare system and people who work in it are overwhelmed with people who are seriously ill with COVID-19.</a:t>
            </a:r>
          </a:p>
          <a:p>
            <a:r>
              <a:rPr lang="en-US" dirty="0">
                <a:latin typeface="Avenir Book" panose="02000503020000020003" pitchFamily="2" charset="0"/>
              </a:rPr>
              <a:t>Generally,  </a:t>
            </a:r>
            <a:r>
              <a:rPr lang="en-US" dirty="0">
                <a:solidFill>
                  <a:srgbClr val="00B050"/>
                </a:solidFill>
                <a:latin typeface="Avenir Book" panose="02000503020000020003" pitchFamily="2" charset="0"/>
              </a:rPr>
              <a:t>viral load </a:t>
            </a:r>
            <a:r>
              <a:rPr lang="en-US" dirty="0">
                <a:latin typeface="Avenir Book" panose="02000503020000020003" pitchFamily="2" charset="0"/>
              </a:rPr>
              <a:t>testing is only recommended 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if you have symptoms </a:t>
            </a:r>
            <a:r>
              <a:rPr lang="en-US" dirty="0">
                <a:latin typeface="Avenir Book" panose="02000503020000020003" pitchFamily="2" charset="0"/>
              </a:rPr>
              <a:t>(fever, coughing, difficulty breathing)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 </a:t>
            </a:r>
          </a:p>
          <a:p>
            <a:r>
              <a:rPr lang="en-US" dirty="0">
                <a:latin typeface="Avenir Book" panose="02000503020000020003" pitchFamily="2" charset="0"/>
              </a:rPr>
              <a:t>If you have symptoms, 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follow the policy in your country before going to seek medical treatment.</a:t>
            </a:r>
            <a:r>
              <a:rPr lang="en-US" dirty="0">
                <a:latin typeface="Avenir Book" panose="02000503020000020003" pitchFamily="2" charset="0"/>
              </a:rPr>
              <a:t> Call your local health authority or go to a testing site.</a:t>
            </a:r>
            <a:endParaRPr lang="en-US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If your </a:t>
            </a:r>
            <a:r>
              <a:rPr lang="en-US" dirty="0">
                <a:solidFill>
                  <a:srgbClr val="00B050"/>
                </a:solidFill>
                <a:latin typeface="Avenir Book" panose="02000503020000020003" pitchFamily="2" charset="0"/>
              </a:rPr>
              <a:t>viral load </a:t>
            </a:r>
            <a:r>
              <a:rPr lang="en-US" dirty="0">
                <a:latin typeface="Avenir Book" panose="02000503020000020003" pitchFamily="2" charset="0"/>
              </a:rPr>
              <a:t>test result is 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negative</a:t>
            </a:r>
            <a:r>
              <a:rPr lang="en-US" dirty="0">
                <a:latin typeface="Avenir Book" panose="02000503020000020003" pitchFamily="2" charset="0"/>
              </a:rPr>
              <a:t>, you can be still at risk for COVID-19. It is important to keep as safe as possible.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043317-DB37-994E-AEBC-1BDAC8FD5420}"/>
              </a:ext>
            </a:extLst>
          </p:cNvPr>
          <p:cNvSpPr/>
          <p:nvPr/>
        </p:nvSpPr>
        <p:spPr>
          <a:xfrm>
            <a:off x="409057" y="5983717"/>
            <a:ext cx="1162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venir Book" panose="02000503020000020003" pitchFamily="2" charset="0"/>
              </a:rPr>
              <a:t>Source: </a:t>
            </a:r>
            <a:r>
              <a:rPr lang="en-TT" sz="1200" dirty="0">
                <a:latin typeface="Avenir Book" panose="02000503020000020003" pitchFamily="2" charset="0"/>
              </a:rPr>
              <a:t>Testing, testing, 123: Unpacking the confusion around SA’s Covid-19 testing. Taken from</a:t>
            </a:r>
          </a:p>
          <a:p>
            <a:r>
              <a:rPr lang="en-US" sz="1200" dirty="0">
                <a:solidFill>
                  <a:srgbClr val="0070C0"/>
                </a:solidFill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https://www.dailymaverick.co.za/article/2020-03-19-testing-testing-123-unpacking-the-confusion-around-sas-covid-19-testing</a:t>
            </a:r>
            <a:r>
              <a:rPr lang="en-US" sz="1200" dirty="0">
                <a:solidFill>
                  <a:srgbClr val="0070C0"/>
                </a:solidFill>
                <a:latin typeface="Avenir Book" panose="02000503020000020003" pitchFamily="2" charset="0"/>
              </a:rPr>
              <a:t>. </a:t>
            </a:r>
            <a:r>
              <a:rPr lang="en-US" sz="1200" dirty="0">
                <a:latin typeface="Avenir Book" panose="02000503020000020003" pitchFamily="2" charset="0"/>
              </a:rPr>
              <a:t>Accessed on March 22, 2019.</a:t>
            </a:r>
          </a:p>
        </p:txBody>
      </p:sp>
    </p:spTree>
    <p:extLst>
      <p:ext uri="{BB962C8B-B14F-4D97-AF65-F5344CB8AC3E}">
        <p14:creationId xmlns:p14="http://schemas.microsoft.com/office/powerpoint/2010/main" val="1386221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4FE0-424A-394A-8BFC-06B6D9001A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71475"/>
            <a:ext cx="10918825" cy="941388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What Happens When You Get Tested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9745-8218-C245-9341-849A0B63FE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57313"/>
            <a:ext cx="7410450" cy="524827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B050"/>
                </a:solidFill>
                <a:latin typeface="Avenir Book" panose="02000503020000020003" pitchFamily="2" charset="0"/>
              </a:rPr>
              <a:t>COVID-19 viral load t</a:t>
            </a:r>
            <a:r>
              <a:rPr lang="en-US" dirty="0">
                <a:latin typeface="Avenir Book" panose="02000503020000020003" pitchFamily="2" charset="0"/>
              </a:rPr>
              <a:t>esting</a:t>
            </a:r>
            <a:r>
              <a:rPr lang="en-US" dirty="0">
                <a:solidFill>
                  <a:srgbClr val="00B050"/>
                </a:solidFill>
                <a:latin typeface="Avenir Book" panose="02000503020000020003" pitchFamily="2" charset="0"/>
              </a:rPr>
              <a:t> </a:t>
            </a:r>
            <a:r>
              <a:rPr lang="en-US" dirty="0">
                <a:latin typeface="Avenir Book" panose="02000503020000020003" pitchFamily="2" charset="0"/>
              </a:rPr>
              <a:t>should be done in 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an empty, well-ventilated room or outdoors </a:t>
            </a:r>
            <a:r>
              <a:rPr lang="en-US" dirty="0">
                <a:latin typeface="Avenir Book" panose="02000503020000020003" pitchFamily="2" charset="0"/>
              </a:rPr>
              <a:t>to lower the risk to people getting tested and to healthcare workers.</a:t>
            </a:r>
          </a:p>
          <a:p>
            <a:r>
              <a:rPr lang="en-US" dirty="0">
                <a:latin typeface="Avenir Book" panose="02000503020000020003" pitchFamily="2" charset="0"/>
              </a:rPr>
              <a:t>A trained healthcare worker will use a swab to take 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a sample from the back of the nose and throat</a:t>
            </a:r>
            <a:r>
              <a:rPr lang="en-US" dirty="0">
                <a:latin typeface="Avenir Book" panose="02000503020000020003" pitchFamily="2" charset="0"/>
              </a:rPr>
              <a:t>). The sample is then sent to a lab for testing. The test can be uncomfortable, but it is not painful. </a:t>
            </a:r>
          </a:p>
          <a:p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The time it takes to get results varies </a:t>
            </a:r>
            <a:r>
              <a:rPr lang="en-US" dirty="0">
                <a:latin typeface="Avenir Book" panose="02000503020000020003" pitchFamily="2" charset="0"/>
              </a:rPr>
              <a:t>depending on context (private/public, location, country, burden on health sector etc.)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ABA660-27CB-A446-9537-013AA7B43A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646" y="1357259"/>
            <a:ext cx="2802885" cy="1576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EFD4-6509-6244-8F76-FCAAF639B4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646" y="4911313"/>
            <a:ext cx="2370364" cy="1331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E76F8D-65AB-4141-A279-27CF03FFB1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127" y="3135602"/>
            <a:ext cx="2166256" cy="157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28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4AE9D8-FAB1-A84B-B269-08DFA97A8773}"/>
              </a:ext>
            </a:extLst>
          </p:cNvPr>
          <p:cNvSpPr txBox="1">
            <a:spLocks/>
          </p:cNvSpPr>
          <p:nvPr/>
        </p:nvSpPr>
        <p:spPr>
          <a:xfrm>
            <a:off x="427512" y="4779818"/>
            <a:ext cx="10937174" cy="12935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700" b="1" dirty="0">
                <a:solidFill>
                  <a:srgbClr val="FFFFFF"/>
                </a:solidFill>
                <a:latin typeface="Avenir Book" panose="02000503020000020003" pitchFamily="2" charset="0"/>
              </a:rPr>
              <a:t>Treatment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C5CDC-BE66-3E4F-B79F-1EFDB6BA8B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91BA6-3C71-1047-86B7-25467AA389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34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4FE0-424A-394A-8BFC-06B6D9001A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00050"/>
            <a:ext cx="10515600" cy="787400"/>
          </a:xfrm>
        </p:spPr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How is COVID-19 Treated?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9745-8218-C245-9341-849A0B63FE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8038" y="1460500"/>
            <a:ext cx="11383962" cy="4924425"/>
          </a:xfrm>
        </p:spPr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There is 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no specific antiviral treatment available for COVID-19 </a:t>
            </a:r>
            <a:r>
              <a:rPr lang="en-US" dirty="0">
                <a:latin typeface="Avenir Book" panose="02000503020000020003" pitchFamily="2" charset="0"/>
              </a:rPr>
              <a:t>yet, although many are being studied. 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Current treatment is for </a:t>
            </a: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symptoms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, not the virus itself </a:t>
            </a:r>
            <a:r>
              <a:rPr lang="en-US" dirty="0">
                <a:latin typeface="Avenir Book" panose="02000503020000020003" pitchFamily="2" charset="0"/>
              </a:rPr>
              <a:t>(e.g. pain medicines, oxygen for people with shortness of breath, treatment for fever, and plenty of fluids to avoid dehydration). </a:t>
            </a:r>
          </a:p>
          <a:p>
            <a:pPr marL="0" indent="0">
              <a:buNone/>
            </a:pPr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Antibiotics 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do not treat viral infections</a:t>
            </a:r>
            <a:r>
              <a:rPr lang="en-US" dirty="0">
                <a:latin typeface="Avenir Book" panose="02000503020000020003" pitchFamily="2" charset="0"/>
              </a:rPr>
              <a:t>. However, antibiotics may be required if a bacterial secondary infection develops.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52531E-5374-084A-8170-8FDEDA5DB5FE}"/>
              </a:ext>
            </a:extLst>
          </p:cNvPr>
          <p:cNvSpPr/>
          <p:nvPr/>
        </p:nvSpPr>
        <p:spPr>
          <a:xfrm>
            <a:off x="476881" y="5826849"/>
            <a:ext cx="11383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T" sz="1200" dirty="0">
                <a:latin typeface="Avenir Book" panose="02000503020000020003" pitchFamily="2" charset="0"/>
              </a:rPr>
              <a:t>Goodman, J. (2020, March 21). </a:t>
            </a:r>
            <a:r>
              <a:rPr lang="en-TT" sz="1200" i="1" dirty="0">
                <a:latin typeface="Avenir Book" panose="02000503020000020003" pitchFamily="2" charset="0"/>
              </a:rPr>
              <a:t>Coronavirus and chloroquine: Has its use been approved in US?  </a:t>
            </a:r>
            <a:r>
              <a:rPr lang="en-TT" sz="1200" dirty="0">
                <a:latin typeface="Avenir Book" panose="02000503020000020003" pitchFamily="2" charset="0"/>
              </a:rPr>
              <a:t>BBC.  </a:t>
            </a:r>
            <a:r>
              <a:rPr lang="en-TT" sz="1200" dirty="0">
                <a:solidFill>
                  <a:srgbClr val="0070C0"/>
                </a:solidFill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https://www.bbc.com/news/51980731</a:t>
            </a:r>
            <a:endParaRPr lang="en-TT" sz="12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TT" sz="1200" dirty="0">
              <a:latin typeface="Avenir Book" panose="02000503020000020003" pitchFamily="2" charset="0"/>
            </a:endParaRPr>
          </a:p>
          <a:p>
            <a:r>
              <a:rPr lang="en-TT" sz="1200" dirty="0">
                <a:latin typeface="Avenir Book" panose="02000503020000020003" pitchFamily="2" charset="0"/>
              </a:rPr>
              <a:t>Fink, S. (2020, March 16). </a:t>
            </a:r>
            <a:r>
              <a:rPr lang="en-TT" sz="1200" i="1" dirty="0">
                <a:latin typeface="Avenir Book" panose="02000503020000020003" pitchFamily="2" charset="0"/>
              </a:rPr>
              <a:t>White House Takes New Line After Dire Report on Death Toll. </a:t>
            </a:r>
            <a:r>
              <a:rPr lang="en-TT" sz="1200" dirty="0">
                <a:latin typeface="Avenir Book" panose="02000503020000020003" pitchFamily="2" charset="0"/>
              </a:rPr>
              <a:t>New York Times. </a:t>
            </a:r>
            <a:r>
              <a:rPr lang="en-TT" sz="1200" dirty="0">
                <a:solidFill>
                  <a:srgbClr val="0070C0"/>
                </a:solidFill>
                <a:latin typeface="Avenir Book" panose="020005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https://www.nytimes.com/2020/03/16/us/coronavirus-fatality-rate-white-house.html</a:t>
            </a:r>
            <a:endParaRPr lang="en-TT" sz="1200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0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9745-8218-C245-9341-849A0B63FE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50988"/>
            <a:ext cx="11699875" cy="494347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There are NO approved medicines to treat, cure or prevent COVID-19.</a:t>
            </a:r>
            <a:endParaRPr lang="en-US" sz="1500" b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Should you take 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ibuprofen</a:t>
            </a:r>
            <a:r>
              <a:rPr lang="en-US" dirty="0">
                <a:latin typeface="Avenir Book" panose="02000503020000020003" pitchFamily="2" charset="0"/>
              </a:rPr>
              <a:t> if you have COVID-19? </a:t>
            </a:r>
          </a:p>
          <a:p>
            <a:pPr lvl="1"/>
            <a:r>
              <a:rPr lang="en-US" sz="2200" i="1" dirty="0">
                <a:latin typeface="Avenir Book" panose="02000503020000020003" pitchFamily="2" charset="0"/>
              </a:rPr>
              <a:t>There's a lot of speculation and </a:t>
            </a:r>
            <a:r>
              <a:rPr lang="en-US" sz="2200" i="1" dirty="0">
                <a:solidFill>
                  <a:srgbClr val="C00000"/>
                </a:solidFill>
                <a:latin typeface="Avenir Book" panose="02000503020000020003" pitchFamily="2" charset="0"/>
              </a:rPr>
              <a:t>very little data </a:t>
            </a:r>
            <a:r>
              <a:rPr lang="en-US" sz="2200" i="1" dirty="0">
                <a:latin typeface="Avenir Book" panose="02000503020000020003" pitchFamily="2" charset="0"/>
              </a:rPr>
              <a:t>on this. </a:t>
            </a:r>
          </a:p>
          <a:p>
            <a:pPr lvl="1"/>
            <a:r>
              <a:rPr lang="en-US" sz="2200" i="1" dirty="0">
                <a:latin typeface="Avenir Book" panose="02000503020000020003" pitchFamily="2" charset="0"/>
              </a:rPr>
              <a:t>For now, until we know more, if you have a headache or fever and think you are at risk for COVID-19, use </a:t>
            </a:r>
            <a:r>
              <a:rPr lang="en-US" sz="2200" i="1" dirty="0">
                <a:solidFill>
                  <a:srgbClr val="C00000"/>
                </a:solidFill>
                <a:latin typeface="Avenir Book" panose="02000503020000020003" pitchFamily="2" charset="0"/>
              </a:rPr>
              <a:t>paracetamol</a:t>
            </a:r>
            <a:r>
              <a:rPr lang="en-US" sz="2200" i="1" dirty="0">
                <a:latin typeface="Avenir Book" panose="02000503020000020003" pitchFamily="2" charset="0"/>
              </a:rPr>
              <a:t>/</a:t>
            </a:r>
            <a:r>
              <a:rPr lang="en-US" sz="2200" i="1" dirty="0">
                <a:solidFill>
                  <a:srgbClr val="C00000"/>
                </a:solidFill>
                <a:latin typeface="Avenir Book" panose="02000503020000020003" pitchFamily="2" charset="0"/>
              </a:rPr>
              <a:t>acetaminophen, </a:t>
            </a:r>
            <a:r>
              <a:rPr lang="en-US" sz="2200" i="1" dirty="0">
                <a:latin typeface="Avenir Book" panose="02000503020000020003" pitchFamily="2" charset="0"/>
              </a:rPr>
              <a:t>not anti-inflammatory drugs such as ibuprofen or cortisone. </a:t>
            </a:r>
            <a:endParaRPr lang="en-US" sz="1500" i="1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The anti-malarial drug 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chloroquine</a:t>
            </a:r>
            <a:r>
              <a:rPr lang="en-US" dirty="0">
                <a:latin typeface="Avenir Book" panose="02000503020000020003" pitchFamily="2" charset="0"/>
              </a:rPr>
              <a:t> is not an approved treatment for COVID-19. However, studies are being conducted now to see if it works. </a:t>
            </a:r>
          </a:p>
          <a:p>
            <a:r>
              <a:rPr lang="en-US" dirty="0">
                <a:latin typeface="Avenir Book" panose="02000503020000020003" pitchFamily="2" charset="0"/>
              </a:rPr>
              <a:t>Vaccine development can </a:t>
            </a:r>
            <a:r>
              <a:rPr lang="en-US" dirty="0">
                <a:solidFill>
                  <a:srgbClr val="00B050"/>
                </a:solidFill>
                <a:latin typeface="Avenir Book" panose="02000503020000020003" pitchFamily="2" charset="0"/>
              </a:rPr>
              <a:t>take years. </a:t>
            </a:r>
            <a:r>
              <a:rPr lang="en-US" dirty="0">
                <a:latin typeface="Avenir Book" panose="02000503020000020003" pitchFamily="2" charset="0"/>
              </a:rPr>
              <a:t>This is why prevention is so important!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DF0620-44FA-7F4F-BC4D-E444F7727E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54038"/>
            <a:ext cx="10515600" cy="785812"/>
          </a:xfrm>
        </p:spPr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How is COVID-19 Treated?</a:t>
            </a:r>
          </a:p>
        </p:txBody>
      </p:sp>
    </p:spTree>
    <p:extLst>
      <p:ext uri="{BB962C8B-B14F-4D97-AF65-F5344CB8AC3E}">
        <p14:creationId xmlns:p14="http://schemas.microsoft.com/office/powerpoint/2010/main" val="658139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4AE9D8-FAB1-A84B-B269-08DFA97A8773}"/>
              </a:ext>
            </a:extLst>
          </p:cNvPr>
          <p:cNvSpPr txBox="1">
            <a:spLocks/>
          </p:cNvSpPr>
          <p:nvPr/>
        </p:nvSpPr>
        <p:spPr>
          <a:xfrm>
            <a:off x="427512" y="4779818"/>
            <a:ext cx="10937174" cy="12935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700" b="1" dirty="0">
                <a:solidFill>
                  <a:srgbClr val="FFFFFF"/>
                </a:solidFill>
                <a:latin typeface="Avenir Book" panose="02000503020000020003" pitchFamily="2" charset="0"/>
              </a:rPr>
              <a:t>Takeaways and Resources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D5B7C-EA1C-8745-87B9-8C06354C6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DC953-7135-464C-BC45-6B10D4F6E9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26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9745-8218-C245-9341-849A0B63FE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9163" y="1160463"/>
            <a:ext cx="11272837" cy="526732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Cover your mouth and nose with a mask, scarf or cloth when you are in public places and/or around other people</a:t>
            </a:r>
          </a:p>
          <a:p>
            <a:pPr lvl="1"/>
            <a:r>
              <a:rPr lang="en-US" sz="2800" dirty="0">
                <a:latin typeface="Avenir Book" panose="02000503020000020003" pitchFamily="2" charset="0"/>
              </a:rPr>
              <a:t>If you are sick, stay away from other people;  if you are healthy avoid sick people</a:t>
            </a:r>
            <a:endParaRPr lang="en-US" sz="2800" dirty="0">
              <a:solidFill>
                <a:srgbClr val="00B050"/>
              </a:solidFill>
              <a:latin typeface="Avenir Book" panose="02000503020000020003" pitchFamily="2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Avenir Book" panose="02000503020000020003" pitchFamily="2" charset="0"/>
              </a:rPr>
              <a:t>Wash your hands </a:t>
            </a:r>
            <a:r>
              <a:rPr lang="en-US" sz="3200" dirty="0">
                <a:latin typeface="Avenir Book" panose="02000503020000020003" pitchFamily="2" charset="0"/>
              </a:rPr>
              <a:t>with soap and clean water for </a:t>
            </a:r>
            <a:r>
              <a:rPr lang="en-US" sz="3200" dirty="0">
                <a:solidFill>
                  <a:srgbClr val="00B050"/>
                </a:solidFill>
                <a:latin typeface="Avenir Book" panose="02000503020000020003" pitchFamily="2" charset="0"/>
              </a:rPr>
              <a:t>at least</a:t>
            </a:r>
            <a:r>
              <a:rPr lang="en-US" sz="3200" dirty="0">
                <a:latin typeface="Avenir Book" panose="02000503020000020003" pitchFamily="2" charset="0"/>
              </a:rPr>
              <a:t> 20 seconds regularly. If the absence of soap and water, 70% alcohol-based gel sanitizers should be used.</a:t>
            </a:r>
          </a:p>
          <a:p>
            <a:r>
              <a:rPr lang="en-US" sz="3200" dirty="0">
                <a:latin typeface="Avenir Book" panose="02000503020000020003" pitchFamily="2" charset="0"/>
              </a:rPr>
              <a:t>Places to think about </a:t>
            </a:r>
            <a:r>
              <a:rPr lang="en-US" sz="3200" dirty="0">
                <a:solidFill>
                  <a:srgbClr val="C00000"/>
                </a:solidFill>
                <a:latin typeface="Avenir Book" panose="02000503020000020003" pitchFamily="2" charset="0"/>
              </a:rPr>
              <a:t>sanitizing</a:t>
            </a:r>
            <a:r>
              <a:rPr lang="en-US" sz="3200" dirty="0">
                <a:latin typeface="Avenir Book" panose="02000503020000020003" pitchFamily="2" charset="0"/>
              </a:rPr>
              <a:t> include your:</a:t>
            </a:r>
          </a:p>
          <a:p>
            <a:pPr lvl="1"/>
            <a:r>
              <a:rPr lang="en-US" sz="2300" b="1" i="1" dirty="0">
                <a:latin typeface="Avenir Book" panose="02000503020000020003" pitchFamily="2" charset="0"/>
              </a:rPr>
              <a:t>Car</a:t>
            </a:r>
            <a:r>
              <a:rPr lang="en-US" sz="2300" i="1" dirty="0">
                <a:latin typeface="Avenir Book" panose="02000503020000020003" pitchFamily="2" charset="0"/>
              </a:rPr>
              <a:t> – steering wheel, keys, door handles, gear box, handbrakes etc.</a:t>
            </a:r>
          </a:p>
          <a:p>
            <a:pPr lvl="1"/>
            <a:r>
              <a:rPr lang="en-US" sz="2300" b="1" i="1" dirty="0">
                <a:latin typeface="Avenir Book" panose="02000503020000020003" pitchFamily="2" charset="0"/>
              </a:rPr>
              <a:t>Home</a:t>
            </a:r>
            <a:r>
              <a:rPr lang="en-US" sz="2300" i="1" dirty="0">
                <a:latin typeface="Avenir Book" panose="02000503020000020003" pitchFamily="2" charset="0"/>
              </a:rPr>
              <a:t> – remotes, door handles, light switches, frequently used surfaces, cellphones, faucet handles, fridge doors etc. </a:t>
            </a:r>
          </a:p>
          <a:p>
            <a:pPr lvl="1"/>
            <a:r>
              <a:rPr lang="en-US" sz="2300" b="1" i="1" dirty="0">
                <a:latin typeface="Avenir Book" panose="02000503020000020003" pitchFamily="2" charset="0"/>
              </a:rPr>
              <a:t>Office</a:t>
            </a:r>
            <a:r>
              <a:rPr lang="en-US" sz="2300" i="1" dirty="0">
                <a:latin typeface="Avenir Book" panose="02000503020000020003" pitchFamily="2" charset="0"/>
              </a:rPr>
              <a:t> – keyboard, phones, screen buttons, all phones, door handles, tea kettle nobs, light switches etc.</a:t>
            </a:r>
          </a:p>
          <a:p>
            <a:pPr lvl="1"/>
            <a:endParaRPr lang="en-US" sz="1000" i="1" dirty="0">
              <a:latin typeface="Avenir Book" panose="02000503020000020003" pitchFamily="2" charset="0"/>
            </a:endParaRPr>
          </a:p>
          <a:p>
            <a:endParaRPr lang="en-US" sz="3200" dirty="0">
              <a:latin typeface="Avenir Book" panose="02000503020000020003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7A6A29-D3B9-454A-BAF5-502F647861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0213"/>
            <a:ext cx="10515600" cy="730250"/>
          </a:xfrm>
        </p:spPr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2711905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9745-8218-C245-9341-849A0B63FE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5188" y="1557338"/>
            <a:ext cx="11326812" cy="5199062"/>
          </a:xfrm>
        </p:spPr>
        <p:txBody>
          <a:bodyPr>
            <a:noAutofit/>
          </a:bodyPr>
          <a:lstStyle/>
          <a:p>
            <a:r>
              <a:rPr lang="en-US" sz="2700" dirty="0">
                <a:latin typeface="Avenir Book" panose="02000503020000020003" pitchFamily="2" charset="0"/>
              </a:rPr>
              <a:t>Establish a plan for </a:t>
            </a:r>
            <a:r>
              <a:rPr lang="en-US" sz="2700" dirty="0">
                <a:solidFill>
                  <a:srgbClr val="C00000"/>
                </a:solidFill>
                <a:latin typeface="Avenir Book" panose="02000503020000020003" pitchFamily="2" charset="0"/>
              </a:rPr>
              <a:t>clinical care</a:t>
            </a:r>
            <a:r>
              <a:rPr lang="en-US" sz="2700" dirty="0">
                <a:latin typeface="Avenir Book" panose="02000503020000020003" pitchFamily="2" charset="0"/>
              </a:rPr>
              <a:t> if isolated/quarantined.</a:t>
            </a:r>
          </a:p>
          <a:p>
            <a:pPr lvl="1"/>
            <a:r>
              <a:rPr lang="en-US" sz="2100" dirty="0">
                <a:latin typeface="Avenir Book" panose="02000503020000020003" pitchFamily="2" charset="0"/>
              </a:rPr>
              <a:t>Plan </a:t>
            </a:r>
            <a:r>
              <a:rPr lang="en-US" sz="2100" dirty="0">
                <a:solidFill>
                  <a:srgbClr val="C00000"/>
                </a:solidFill>
                <a:latin typeface="Avenir Book" panose="02000503020000020003" pitchFamily="2" charset="0"/>
              </a:rPr>
              <a:t>WHERE in your house quarantine would happen and HOW it will work </a:t>
            </a:r>
            <a:r>
              <a:rPr lang="en-US" sz="2100" dirty="0">
                <a:latin typeface="Avenir Book" panose="02000503020000020003" pitchFamily="2" charset="0"/>
              </a:rPr>
              <a:t>with your house-mates. Explain to </a:t>
            </a:r>
            <a:r>
              <a:rPr lang="en-US" sz="2100" dirty="0">
                <a:solidFill>
                  <a:srgbClr val="C00000"/>
                </a:solidFill>
                <a:latin typeface="Avenir Book" panose="02000503020000020003" pitchFamily="2" charset="0"/>
              </a:rPr>
              <a:t>children </a:t>
            </a:r>
            <a:r>
              <a:rPr lang="en-US" sz="2100" dirty="0">
                <a:latin typeface="Avenir Book" panose="02000503020000020003" pitchFamily="2" charset="0"/>
              </a:rPr>
              <a:t>how it would work if needed. Do a dry run of what you can do and cannot do.</a:t>
            </a:r>
          </a:p>
          <a:p>
            <a:pPr lvl="1"/>
            <a:r>
              <a:rPr lang="en-US" sz="2100" dirty="0">
                <a:solidFill>
                  <a:srgbClr val="C00000"/>
                </a:solidFill>
                <a:latin typeface="Avenir Book" panose="02000503020000020003" pitchFamily="2" charset="0"/>
              </a:rPr>
              <a:t>Tele-medicine options </a:t>
            </a:r>
            <a:r>
              <a:rPr lang="en-US" sz="2100" dirty="0">
                <a:latin typeface="Avenir Book" panose="02000503020000020003" pitchFamily="2" charset="0"/>
              </a:rPr>
              <a:t>(Who can you call for clinical help? Hotlines, doctors, nurses etc.)</a:t>
            </a:r>
          </a:p>
          <a:p>
            <a:pPr lvl="1"/>
            <a:r>
              <a:rPr lang="en-US" sz="2100" dirty="0">
                <a:latin typeface="Avenir Book" panose="02000503020000020003" pitchFamily="2" charset="0"/>
              </a:rPr>
              <a:t>Top-up on </a:t>
            </a:r>
            <a:r>
              <a:rPr lang="en-US" sz="2100" dirty="0">
                <a:solidFill>
                  <a:srgbClr val="C00000"/>
                </a:solidFill>
                <a:latin typeface="Avenir Book" panose="02000503020000020003" pitchFamily="2" charset="0"/>
              </a:rPr>
              <a:t>data for calls and internet </a:t>
            </a:r>
            <a:r>
              <a:rPr lang="en-US" sz="2100" dirty="0">
                <a:latin typeface="Avenir Book" panose="02000503020000020003" pitchFamily="2" charset="0"/>
              </a:rPr>
              <a:t>(as needed)</a:t>
            </a:r>
          </a:p>
          <a:p>
            <a:pPr lvl="1"/>
            <a:r>
              <a:rPr lang="en-US" sz="2100" dirty="0">
                <a:latin typeface="Avenir Book" panose="02000503020000020003" pitchFamily="2" charset="0"/>
              </a:rPr>
              <a:t>Find your </a:t>
            </a:r>
            <a:r>
              <a:rPr lang="en-US" sz="2100" dirty="0">
                <a:solidFill>
                  <a:srgbClr val="C00000"/>
                </a:solidFill>
                <a:latin typeface="Avenir Book" panose="02000503020000020003" pitchFamily="2" charset="0"/>
              </a:rPr>
              <a:t>local physician online portals and hotlines</a:t>
            </a:r>
          </a:p>
          <a:p>
            <a:pPr lvl="1"/>
            <a:r>
              <a:rPr lang="en-US" sz="2100" dirty="0">
                <a:latin typeface="Avenir Book" panose="02000503020000020003" pitchFamily="2" charset="0"/>
              </a:rPr>
              <a:t>Don’t wait to be sick to have a plan!</a:t>
            </a:r>
          </a:p>
          <a:p>
            <a:pPr marL="457200" lvl="1" indent="0">
              <a:buNone/>
            </a:pPr>
            <a:endParaRPr lang="en-US" sz="2100" dirty="0">
              <a:latin typeface="Avenir Book" panose="02000503020000020003" pitchFamily="2" charset="0"/>
            </a:endParaRPr>
          </a:p>
          <a:p>
            <a:r>
              <a:rPr lang="en-US" sz="2700" dirty="0">
                <a:latin typeface="Avenir Book" panose="02000503020000020003" pitchFamily="2" charset="0"/>
              </a:rPr>
              <a:t>Maintain a </a:t>
            </a:r>
            <a:r>
              <a:rPr lang="en-US" sz="2700" dirty="0">
                <a:solidFill>
                  <a:srgbClr val="C00000"/>
                </a:solidFill>
                <a:latin typeface="Avenir Book" panose="02000503020000020003" pitchFamily="2" charset="0"/>
              </a:rPr>
              <a:t>social network, but remotely</a:t>
            </a:r>
            <a:r>
              <a:rPr lang="en-US" sz="2700" dirty="0">
                <a:latin typeface="Avenir Book" panose="02000503020000020003" pitchFamily="2" charset="0"/>
              </a:rPr>
              <a:t>. Although you may be distanced physically, stay connected to your network.</a:t>
            </a:r>
          </a:p>
          <a:p>
            <a:pPr lvl="1"/>
            <a:r>
              <a:rPr lang="en-US" sz="2100" dirty="0">
                <a:latin typeface="Avenir Book" panose="02000503020000020003" pitchFamily="2" charset="0"/>
              </a:rPr>
              <a:t>Social contact helps us stay informed and updated and helps us stay mentally healthy.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1230D9-E0B7-444D-B9DC-9E36E4F199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06413"/>
            <a:ext cx="10515600" cy="731837"/>
          </a:xfrm>
        </p:spPr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1844299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9745-8218-C245-9341-849A0B63FE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8350" y="1336675"/>
            <a:ext cx="11423650" cy="5197475"/>
          </a:xfrm>
        </p:spPr>
        <p:txBody>
          <a:bodyPr>
            <a:noAutofit/>
          </a:bodyPr>
          <a:lstStyle/>
          <a:p>
            <a:r>
              <a:rPr lang="en-US" sz="2900" dirty="0">
                <a:latin typeface="Avenir Book" panose="02000503020000020003" pitchFamily="2" charset="0"/>
              </a:rPr>
              <a:t>Try to keep at </a:t>
            </a:r>
            <a:r>
              <a:rPr lang="en-US" sz="2900" dirty="0">
                <a:solidFill>
                  <a:srgbClr val="C00000"/>
                </a:solidFill>
                <a:latin typeface="Avenir Book" panose="02000503020000020003" pitchFamily="2" charset="0"/>
              </a:rPr>
              <a:t>least a one-month supply of chronic meds</a:t>
            </a:r>
            <a:r>
              <a:rPr lang="en-US" sz="2900" dirty="0">
                <a:latin typeface="Avenir Book" panose="02000503020000020003" pitchFamily="2" charset="0"/>
              </a:rPr>
              <a:t> at your home. Where possible get the maximum your prescription/doctor will allow. We are advocating at a national level for multi-month scripting for HIV medicines up to 6 months.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2900" dirty="0">
                <a:latin typeface="Avenir Book" panose="02000503020000020003" pitchFamily="2" charset="0"/>
              </a:rPr>
              <a:t>Do not go the clinic if you do not have symptoms. 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2900" dirty="0">
                <a:latin typeface="Avenir Book" panose="02000503020000020003" pitchFamily="2" charset="0"/>
              </a:rPr>
              <a:t>Smoking harms your lungs. Try to cut down or quit smoking.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2900" dirty="0">
                <a:latin typeface="Avenir Book" panose="02000503020000020003" pitchFamily="2" charset="0"/>
              </a:rPr>
              <a:t>It is essential to </a:t>
            </a:r>
            <a:r>
              <a:rPr lang="en-US" sz="2900" dirty="0">
                <a:solidFill>
                  <a:srgbClr val="C00000"/>
                </a:solidFill>
                <a:latin typeface="Avenir Book" panose="02000503020000020003" pitchFamily="2" charset="0"/>
              </a:rPr>
              <a:t>practice physical distancing </a:t>
            </a:r>
            <a:r>
              <a:rPr lang="en-US" sz="2900" dirty="0">
                <a:latin typeface="Avenir Book" panose="02000503020000020003" pitchFamily="2" charset="0"/>
              </a:rPr>
              <a:t>ahead of the peak of the epidemic before – and after – the government mandates it.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520EF0-1042-5343-87FF-8E54D35495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0213"/>
            <a:ext cx="10515600" cy="730250"/>
          </a:xfrm>
        </p:spPr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155519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B09B-21F1-F34A-8F5D-DEF52A97DD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68313"/>
            <a:ext cx="11418888" cy="857250"/>
          </a:xfrm>
        </p:spPr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What is Coronavirus?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A98E7-78BF-4C4B-8820-68660D2C53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3688" y="2601913"/>
            <a:ext cx="11898312" cy="3929062"/>
          </a:xfrm>
        </p:spPr>
        <p:txBody>
          <a:bodyPr>
            <a:noAutofit/>
          </a:bodyPr>
          <a:lstStyle/>
          <a:p>
            <a:r>
              <a:rPr lang="en-US" sz="2700" dirty="0">
                <a:latin typeface="Avenir Book" panose="02000503020000020003" pitchFamily="2" charset="0"/>
              </a:rPr>
              <a:t>The name </a:t>
            </a:r>
            <a:r>
              <a:rPr lang="en-US" sz="2700" dirty="0">
                <a:solidFill>
                  <a:srgbClr val="C00000"/>
                </a:solidFill>
                <a:latin typeface="Avenir Book" panose="02000503020000020003" pitchFamily="2" charset="0"/>
              </a:rPr>
              <a:t>corona refers to a crown</a:t>
            </a:r>
            <a:r>
              <a:rPr lang="en-US" sz="2700" dirty="0">
                <a:latin typeface="Avenir Book" panose="02000503020000020003" pitchFamily="2" charset="0"/>
              </a:rPr>
              <a:t> because these viruses have crown-like spikes on their surface. </a:t>
            </a:r>
          </a:p>
          <a:p>
            <a:r>
              <a:rPr lang="en-US" sz="2700" dirty="0">
                <a:latin typeface="Avenir Book" panose="02000503020000020003" pitchFamily="2" charset="0"/>
              </a:rPr>
              <a:t>The </a:t>
            </a:r>
            <a:r>
              <a:rPr lang="en-US" sz="2700" dirty="0">
                <a:solidFill>
                  <a:srgbClr val="C00000"/>
                </a:solidFill>
                <a:latin typeface="Avenir Book" panose="02000503020000020003" pitchFamily="2" charset="0"/>
              </a:rPr>
              <a:t>illness caused by coronavirus </a:t>
            </a:r>
            <a:r>
              <a:rPr lang="en-US" sz="2700" dirty="0">
                <a:latin typeface="Avenir Book" panose="02000503020000020003" pitchFamily="2" charset="0"/>
              </a:rPr>
              <a:t>is called COVID-19. </a:t>
            </a:r>
          </a:p>
          <a:p>
            <a:pPr lvl="1"/>
            <a:r>
              <a:rPr lang="en-US" sz="2700" i="1" dirty="0">
                <a:latin typeface="Avenir Book" panose="02000503020000020003" pitchFamily="2" charset="0"/>
              </a:rPr>
              <a:t>On 7 January 2020, severe acute respiratory syndrome coronavirus 2 (</a:t>
            </a:r>
            <a:r>
              <a:rPr lang="en-US" sz="2700" i="1" dirty="0">
                <a:solidFill>
                  <a:srgbClr val="C00000"/>
                </a:solidFill>
                <a:latin typeface="Avenir Book" panose="02000503020000020003" pitchFamily="2" charset="0"/>
              </a:rPr>
              <a:t>SARS-CoV-2</a:t>
            </a:r>
            <a:r>
              <a:rPr lang="en-US" sz="2700" i="1" dirty="0">
                <a:latin typeface="Avenir Book" panose="02000503020000020003" pitchFamily="2" charset="0"/>
              </a:rPr>
              <a:t>) was confirmed as the causative agent of </a:t>
            </a:r>
            <a:r>
              <a:rPr lang="en-US" sz="2700" i="1" u="sng" dirty="0">
                <a:latin typeface="Avenir Book" panose="02000503020000020003" pitchFamily="2" charset="0"/>
              </a:rPr>
              <a:t>coronavirus disease 2019 </a:t>
            </a:r>
            <a:r>
              <a:rPr lang="en-US" sz="2700" i="1" dirty="0">
                <a:latin typeface="Avenir Book" panose="02000503020000020003" pitchFamily="2" charset="0"/>
              </a:rPr>
              <a:t>(COVID-19). </a:t>
            </a:r>
            <a:endParaRPr lang="en-US" sz="2700" dirty="0">
              <a:latin typeface="Avenir Book" panose="02000503020000020003" pitchFamily="2" charset="0"/>
            </a:endParaRPr>
          </a:p>
          <a:p>
            <a:r>
              <a:rPr lang="en-US" sz="2700" dirty="0">
                <a:latin typeface="Avenir Book" panose="02000503020000020003" pitchFamily="2" charset="0"/>
              </a:rPr>
              <a:t>The term “COVID-19” is short way of saying “</a:t>
            </a:r>
            <a:r>
              <a:rPr lang="en-US" sz="2700" b="1" dirty="0">
                <a:solidFill>
                  <a:srgbClr val="C00000"/>
                </a:solidFill>
                <a:latin typeface="Avenir Book" panose="02000503020000020003" pitchFamily="2" charset="0"/>
              </a:rPr>
              <a:t>Co</a:t>
            </a:r>
            <a:r>
              <a:rPr lang="en-US" sz="2700" dirty="0">
                <a:latin typeface="Avenir Book" panose="02000503020000020003" pitchFamily="2" charset="0"/>
              </a:rPr>
              <a:t>rona</a:t>
            </a:r>
            <a:r>
              <a:rPr lang="en-US" sz="2700" b="1" dirty="0">
                <a:solidFill>
                  <a:srgbClr val="C00000"/>
                </a:solidFill>
                <a:latin typeface="Avenir Book" panose="02000503020000020003" pitchFamily="2" charset="0"/>
              </a:rPr>
              <a:t>vi</a:t>
            </a:r>
            <a:r>
              <a:rPr lang="en-US" sz="2700" dirty="0">
                <a:latin typeface="Avenir Book" panose="02000503020000020003" pitchFamily="2" charset="0"/>
              </a:rPr>
              <a:t>rus </a:t>
            </a:r>
            <a:r>
              <a:rPr lang="en-US" sz="2700" b="1" dirty="0">
                <a:solidFill>
                  <a:srgbClr val="C00000"/>
                </a:solidFill>
                <a:latin typeface="Avenir Book" panose="02000503020000020003" pitchFamily="2" charset="0"/>
              </a:rPr>
              <a:t>D</a:t>
            </a:r>
            <a:r>
              <a:rPr lang="en-US" sz="2700" dirty="0">
                <a:latin typeface="Avenir Book" panose="02000503020000020003" pitchFamily="2" charset="0"/>
              </a:rPr>
              <a:t>isease 20</a:t>
            </a:r>
            <a:r>
              <a:rPr lang="en-US" sz="2700" b="1" dirty="0">
                <a:solidFill>
                  <a:srgbClr val="C00000"/>
                </a:solidFill>
                <a:latin typeface="Avenir Book" panose="02000503020000020003" pitchFamily="2" charset="0"/>
              </a:rPr>
              <a:t>19</a:t>
            </a:r>
            <a:r>
              <a:rPr lang="en-US" sz="2700" dirty="0">
                <a:latin typeface="Avenir Book" panose="02000503020000020003" pitchFamily="2" charset="0"/>
              </a:rPr>
              <a:t>.”</a:t>
            </a:r>
          </a:p>
          <a:p>
            <a:r>
              <a:rPr lang="en-US" sz="2700" dirty="0">
                <a:latin typeface="Avenir Book" panose="02000503020000020003" pitchFamily="2" charset="0"/>
              </a:rPr>
              <a:t>COVID-19 is believed to have </a:t>
            </a:r>
            <a:r>
              <a:rPr lang="en-US" sz="2700" dirty="0">
                <a:solidFill>
                  <a:srgbClr val="C00000"/>
                </a:solidFill>
                <a:latin typeface="Avenir Book" panose="02000503020000020003" pitchFamily="2" charset="0"/>
              </a:rPr>
              <a:t>started in Wuhan, China</a:t>
            </a:r>
            <a:r>
              <a:rPr lang="en-US" sz="2700" dirty="0">
                <a:latin typeface="Avenir Book" panose="02000503020000020003" pitchFamily="2" charset="0"/>
              </a:rPr>
              <a:t>, in December 2019.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20BD17-4664-9545-A8BD-5EA81E0D6B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277" y="691740"/>
            <a:ext cx="2044038" cy="13626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5B0B4B-3CC0-7D48-A527-4CB5B1AAB038}"/>
              </a:ext>
            </a:extLst>
          </p:cNvPr>
          <p:cNvSpPr txBox="1">
            <a:spLocks/>
          </p:cNvSpPr>
          <p:nvPr/>
        </p:nvSpPr>
        <p:spPr>
          <a:xfrm>
            <a:off x="294191" y="1325602"/>
            <a:ext cx="9324822" cy="1128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>
                <a:latin typeface="Avenir Book" panose="02000503020000020003" pitchFamily="2" charset="0"/>
              </a:rPr>
              <a:t>Coronaviruses are a large </a:t>
            </a:r>
            <a:r>
              <a:rPr lang="en-US" sz="2700" dirty="0">
                <a:solidFill>
                  <a:srgbClr val="C00000"/>
                </a:solidFill>
                <a:latin typeface="Avenir Book" panose="02000503020000020003" pitchFamily="2" charset="0"/>
              </a:rPr>
              <a:t>family of viruses </a:t>
            </a:r>
            <a:r>
              <a:rPr lang="en-US" sz="2700" dirty="0">
                <a:latin typeface="Avenir Book" panose="02000503020000020003" pitchFamily="2" charset="0"/>
              </a:rPr>
              <a:t>in animals and people, including some that cause the common cold and other respiratory infections.</a:t>
            </a:r>
          </a:p>
        </p:txBody>
      </p:sp>
    </p:spTree>
    <p:extLst>
      <p:ext uri="{BB962C8B-B14F-4D97-AF65-F5344CB8AC3E}">
        <p14:creationId xmlns:p14="http://schemas.microsoft.com/office/powerpoint/2010/main" val="3418403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9745-8218-C245-9341-849A0B63FE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6313" y="1828800"/>
            <a:ext cx="11215687" cy="4594225"/>
          </a:xfrm>
        </p:spPr>
        <p:txBody>
          <a:bodyPr>
            <a:noAutofit/>
          </a:bodyPr>
          <a:lstStyle/>
          <a:p>
            <a:r>
              <a:rPr lang="en-US" sz="3100" dirty="0">
                <a:latin typeface="Avenir Book" panose="02000503020000020003" pitchFamily="2" charset="0"/>
              </a:rPr>
              <a:t>People who may be in situations of </a:t>
            </a:r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domestic violence</a:t>
            </a:r>
          </a:p>
          <a:p>
            <a:endParaRPr lang="en-US" sz="1000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Incarcerated</a:t>
            </a:r>
            <a:r>
              <a:rPr lang="en-US" sz="3100" dirty="0">
                <a:latin typeface="Avenir Book" panose="02000503020000020003" pitchFamily="2" charset="0"/>
              </a:rPr>
              <a:t> people 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3100" dirty="0">
                <a:latin typeface="Avenir Book" panose="02000503020000020003" pitchFamily="2" charset="0"/>
              </a:rPr>
              <a:t>People who live in </a:t>
            </a:r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shelters</a:t>
            </a:r>
            <a:r>
              <a:rPr lang="en-US" sz="3100" dirty="0">
                <a:latin typeface="Avenir Book" panose="02000503020000020003" pitchFamily="2" charset="0"/>
              </a:rPr>
              <a:t> or other group settings 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3100" dirty="0">
                <a:latin typeface="Avenir Book" panose="02000503020000020003" pitchFamily="2" charset="0"/>
              </a:rPr>
              <a:t>Persons who share homes with </a:t>
            </a:r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older people </a:t>
            </a:r>
            <a:r>
              <a:rPr lang="en-US" sz="3100" dirty="0">
                <a:latin typeface="Avenir Book" panose="02000503020000020003" pitchFamily="2" charset="0"/>
              </a:rPr>
              <a:t>or those with </a:t>
            </a:r>
            <a:br>
              <a:rPr lang="en-US" sz="3100" dirty="0">
                <a:latin typeface="Avenir Book" panose="02000503020000020003" pitchFamily="2" charset="0"/>
              </a:rPr>
            </a:br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pre-existing conditions </a:t>
            </a:r>
            <a:r>
              <a:rPr lang="en-US" sz="3100" dirty="0">
                <a:latin typeface="Avenir Book" panose="02000503020000020003" pitchFamily="2" charset="0"/>
              </a:rPr>
              <a:t>making them at higher risk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3100" dirty="0">
                <a:latin typeface="Avenir Book" panose="02000503020000020003" pitchFamily="2" charset="0"/>
              </a:rPr>
              <a:t>Persons who do have no </a:t>
            </a:r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access to housing or water</a:t>
            </a:r>
          </a:p>
          <a:p>
            <a:r>
              <a:rPr lang="en-US" sz="3100" dirty="0">
                <a:latin typeface="Avenir Book" panose="02000503020000020003" pitchFamily="2" charset="0"/>
              </a:rPr>
              <a:t>People who </a:t>
            </a:r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live alone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520EF0-1042-5343-87FF-8E54D35495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90588"/>
            <a:ext cx="10515600" cy="690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Where possible, provide support to people in these situations:</a:t>
            </a:r>
            <a:br>
              <a:rPr lang="en-US" b="1" dirty="0">
                <a:latin typeface="Avenir Book" panose="02000503020000020003" pitchFamily="2" charset="0"/>
              </a:rPr>
            </a:br>
            <a:endParaRPr lang="en-US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70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9745-8218-C245-9341-849A0B63FE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" y="1581150"/>
            <a:ext cx="11706225" cy="4594225"/>
          </a:xfrm>
        </p:spPr>
        <p:txBody>
          <a:bodyPr>
            <a:no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Persons who may be 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unable to work remotely </a:t>
            </a:r>
            <a:r>
              <a:rPr lang="en-US" dirty="0">
                <a:latin typeface="Avenir Book" panose="02000503020000020003" pitchFamily="2" charset="0"/>
              </a:rPr>
              <a:t>and lost their income due to the impact of government restrictions </a:t>
            </a:r>
            <a:br>
              <a:rPr lang="en-US" dirty="0">
                <a:latin typeface="Avenir Book" panose="02000503020000020003" pitchFamily="2" charset="0"/>
              </a:rPr>
            </a:br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Persons facing 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stigma</a:t>
            </a:r>
            <a:r>
              <a:rPr lang="en-US" dirty="0">
                <a:latin typeface="Avenir Book" panose="02000503020000020003" pitchFamily="2" charset="0"/>
              </a:rPr>
              <a:t> related to coronavirus disease, including people of Asian descent or those who have traveled recently</a:t>
            </a:r>
            <a:br>
              <a:rPr lang="en-US" dirty="0">
                <a:latin typeface="Avenir Book" panose="02000503020000020003" pitchFamily="2" charset="0"/>
              </a:rPr>
            </a:br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Persons affected by 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drug shortages </a:t>
            </a:r>
            <a:r>
              <a:rPr lang="en-US" dirty="0">
                <a:latin typeface="Avenir Book" panose="02000503020000020003" pitchFamily="2" charset="0"/>
              </a:rPr>
              <a:t>(chronic meds, ARVs etc.)</a:t>
            </a:r>
            <a:br>
              <a:rPr lang="en-US" dirty="0">
                <a:latin typeface="Avenir Book" panose="02000503020000020003" pitchFamily="2" charset="0"/>
              </a:rPr>
            </a:br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Persons reliant on 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harm reduction services </a:t>
            </a:r>
            <a:r>
              <a:rPr lang="en-US" dirty="0">
                <a:latin typeface="Avenir Book" panose="02000503020000020003" pitchFamily="2" charset="0"/>
              </a:rPr>
              <a:t>such as drop-in centers which may be affected by government bans on gathering in public, curfews, etc.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1B18DE-DDDF-AA4F-89FF-2A393C1F77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90588"/>
            <a:ext cx="10515600" cy="690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Where possible, provide support to people in these situations:</a:t>
            </a:r>
            <a:br>
              <a:rPr lang="en-US" b="1" dirty="0">
                <a:latin typeface="Avenir Book" panose="02000503020000020003" pitchFamily="2" charset="0"/>
              </a:rPr>
            </a:br>
            <a:endParaRPr lang="en-US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196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9F17-40E6-554D-8D8E-1621130852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0850"/>
            <a:ext cx="10417175" cy="712788"/>
          </a:xfrm>
        </p:spPr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FD8DE-99B4-7440-9AFC-977ED4DFA2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63638"/>
            <a:ext cx="11110913" cy="5345112"/>
          </a:xfrm>
        </p:spPr>
        <p:txBody>
          <a:bodyPr>
            <a:noAutofit/>
          </a:bodyPr>
          <a:lstStyle/>
          <a:p>
            <a:pPr fontAlgn="base"/>
            <a:r>
              <a:rPr lang="en-US" sz="2000" b="1" dirty="0">
                <a:latin typeface="Avenir Book" panose="02000503020000020003" pitchFamily="2" charset="0"/>
                <a:cs typeface="Calibri" panose="020F0502020204030204" pitchFamily="34" charset="0"/>
              </a:rPr>
              <a:t>World Health Organization (WHO)  - main COVID-19 page  </a:t>
            </a:r>
            <a:r>
              <a:rPr lang="en-US" sz="2000" u="sng" dirty="0">
                <a:solidFill>
                  <a:srgbClr val="0070C0"/>
                </a:solidFill>
                <a:latin typeface="Avenir Book" panose="02000503020000020003" pitchFamily="2" charset="0"/>
                <a:hlinkClick r:id="rId2"/>
              </a:rPr>
              <a:t>https://www.who.int/emergencies/diseases/novel-coronavirus-201</a:t>
            </a:r>
            <a:r>
              <a:rPr lang="en-US" sz="2000" u="sng" dirty="0">
                <a:solidFill>
                  <a:srgbClr val="0070C0"/>
                </a:solidFill>
                <a:latin typeface="Avenir Book" panose="02000503020000020003" pitchFamily="2" charset="0"/>
                <a:hlinkClick r:id="rId3"/>
              </a:rPr>
              <a:t>9</a:t>
            </a:r>
            <a:endParaRPr lang="en-US" sz="2000" b="1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fontAlgn="base"/>
            <a:r>
              <a:rPr lang="en-US" sz="2000" b="1" dirty="0">
                <a:solidFill>
                  <a:srgbClr val="00B050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World Health Organization (WHO)  - Q and A on COVID-19 page</a:t>
            </a:r>
            <a:endParaRPr lang="en-US" sz="2000" u="sng" dirty="0">
              <a:solidFill>
                <a:srgbClr val="00B050"/>
              </a:solidFill>
              <a:latin typeface="Avenir Book" panose="02000503020000020003" pitchFamily="2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sz="2000" dirty="0">
                <a:solidFill>
                  <a:srgbClr val="00B050"/>
                </a:solidFill>
                <a:latin typeface="Avenir Book" panose="02000503020000020003" pitchFamily="2" charset="0"/>
                <a:cs typeface="Calibri" panose="020F0502020204030204" pitchFamily="34" charset="0"/>
                <a:hlinkClick r:id="rId4"/>
              </a:rPr>
              <a:t>https://www.who.int/news-room/q-a-detail/q-a-coronaviruses</a:t>
            </a:r>
            <a:r>
              <a:rPr lang="en-US" sz="2000" dirty="0">
                <a:solidFill>
                  <a:srgbClr val="00B050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endParaRPr lang="en-US" sz="2000" b="1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fontAlgn="base"/>
            <a:r>
              <a:rPr lang="en-US" sz="2000" b="1" dirty="0">
                <a:latin typeface="Avenir Book" panose="02000503020000020003" pitchFamily="2" charset="0"/>
              </a:rPr>
              <a:t>WHO Q&amp;A on COVID-19, HIV and Antiretrovirals</a:t>
            </a:r>
          </a:p>
          <a:p>
            <a:pPr lvl="1" fontAlgn="base"/>
            <a:r>
              <a:rPr lang="en-US" sz="2000" dirty="0">
                <a:solidFill>
                  <a:srgbClr val="0070C0"/>
                </a:solidFill>
                <a:latin typeface="Avenir Book" panose="02000503020000020003" pitchFamily="2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https://www.who.int/news-room/q-a-detail/q-a-on-covid-19-hiv-and-antiretrovirals</a:t>
            </a:r>
            <a:endParaRPr lang="en-US" sz="2000" dirty="0">
              <a:solidFill>
                <a:srgbClr val="0070C0"/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fontAlgn="b"/>
            <a:r>
              <a:rPr lang="en-US" sz="2000" b="1" dirty="0">
                <a:latin typeface="Avenir Book" panose="02000503020000020003" pitchFamily="2" charset="0"/>
              </a:rPr>
              <a:t>WHO COVID-19 advice for the public: Myth busters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Avenir Book" panose="02000503020000020003" pitchFamily="2" charset="0"/>
                <a:hlinkClick r:id="rId6"/>
              </a:rPr>
              <a:t>https://www.who.int/emergencies/diseases/novel-coronavirus-2019/advice-for-public/myth-busters</a:t>
            </a:r>
            <a:endParaRPr lang="en-US" sz="20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000" b="1" dirty="0">
                <a:latin typeface="Avenir Book" panose="02000503020000020003" pitchFamily="2" charset="0"/>
              </a:rPr>
              <a:t>ITPC Personal and Community Guidance on COVID-19 (April 8, 2020)</a:t>
            </a:r>
          </a:p>
          <a:p>
            <a:pPr lvl="1"/>
            <a:r>
              <a:rPr lang="en-TT" sz="2000" dirty="0">
                <a:latin typeface="Avenir Book" panose="02000503020000020003" pitchFamily="2" charset="0"/>
                <a:hlinkClick r:id="rId7"/>
              </a:rPr>
              <a:t>http://itpcglobal.org/resource/personal-and-community-guidance-on-covid-19-april-8-2020/</a:t>
            </a:r>
            <a:endParaRPr lang="en-US" sz="20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000" b="1" dirty="0">
                <a:latin typeface="Avenir Book" panose="02000503020000020003" pitchFamily="2" charset="0"/>
              </a:rPr>
              <a:t>Frequently Asked Questions – Centers for Disease Control (CDC)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Avenir Book" panose="02000503020000020003" pitchFamily="2" charset="0"/>
                <a:hlinkClick r:id="rId8"/>
              </a:rPr>
              <a:t>https://www.cdc.gov/coronavirus/2019-ncov/faq.html - anchor_1584386215012</a:t>
            </a:r>
            <a:endParaRPr lang="en-US" sz="20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35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9F17-40E6-554D-8D8E-1621130852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8925"/>
            <a:ext cx="10417175" cy="712788"/>
          </a:xfrm>
        </p:spPr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FD8DE-99B4-7440-9AFC-977ED4DFA2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855663"/>
            <a:ext cx="11110913" cy="5345112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Avenir Book" panose="02000503020000020003" pitchFamily="2" charset="0"/>
              </a:rPr>
              <a:t>The Corona Virus Explained and What you Should do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  <a:latin typeface="Avenir Book" panose="02000503020000020003" pitchFamily="2" charset="0"/>
                <a:hlinkClick r:id="rId3"/>
              </a:rPr>
              <a:t>https://www.youtube.com/watch?v=BtN-goy9VOY</a:t>
            </a:r>
            <a:endParaRPr lang="en-US" sz="18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000" b="1" dirty="0">
                <a:latin typeface="Avenir Book" panose="02000503020000020003" pitchFamily="2" charset="0"/>
              </a:rPr>
              <a:t>How and Why to Wash your Hands Properly</a:t>
            </a:r>
          </a:p>
          <a:p>
            <a:pPr lvl="1"/>
            <a:r>
              <a:rPr lang="en-US" sz="1800" u="sng" dirty="0">
                <a:solidFill>
                  <a:srgbClr val="0070C0"/>
                </a:solidFill>
                <a:latin typeface="Avenir Book" panose="0200050302000002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https://www.youtube.com/watch?v=-LKVUarhtvE</a:t>
            </a:r>
            <a:endParaRPr lang="en-US" sz="1800" u="sng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000" b="1" dirty="0">
                <a:latin typeface="Avenir Book" panose="02000503020000020003" pitchFamily="2" charset="0"/>
              </a:rPr>
              <a:t>How to Make a Face Mask Without Sewing</a:t>
            </a:r>
          </a:p>
          <a:p>
            <a:pPr lvl="1"/>
            <a:r>
              <a:rPr lang="en-US" sz="1800" u="sng" dirty="0">
                <a:solidFill>
                  <a:srgbClr val="0070C0"/>
                </a:solidFill>
                <a:latin typeface="Avenir Book" panose="02000503020000020003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https://www.theguardian.com/us-news/2020/apr/06/how-to-make-no-sew-face-mask-coronavirus</a:t>
            </a:r>
            <a:endParaRPr lang="en-US" sz="1800" u="sng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lvl="1"/>
            <a:endParaRPr lang="en-US" sz="2000" u="sng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000" b="1" dirty="0">
                <a:latin typeface="Avenir Book" panose="02000503020000020003" pitchFamily="2" charset="0"/>
              </a:rPr>
              <a:t>How Coronavirus Hijacks your Cells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  <a:latin typeface="Avenir Book" panose="02000503020000020003" pitchFamily="2" charset="0"/>
                <a:hlinkClick r:id="rId6"/>
              </a:rPr>
              <a:t>https://www.nytimes.com/interactive/2020/03/11/science/how-coronavirus-hijacks-your-cells.html?action=click&amp;module=RelatedLinks&amp;pgtype=Article</a:t>
            </a:r>
            <a:endParaRPr lang="en-US" sz="1800" u="sng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marL="457200" lvl="1" indent="0">
              <a:buNone/>
            </a:pPr>
            <a:endParaRPr lang="en-US" sz="2000" u="sng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000" b="1" dirty="0"/>
              <a:t> </a:t>
            </a:r>
            <a:r>
              <a:rPr lang="en-US" sz="2000" b="1" dirty="0">
                <a:latin typeface="Avenir Book" panose="02000503020000020003" pitchFamily="2" charset="0"/>
              </a:rPr>
              <a:t>How to Wear a Cloth Face Covering (CDC) </a:t>
            </a:r>
          </a:p>
          <a:p>
            <a:pPr lvl="1"/>
            <a:r>
              <a:rPr lang="en-US" sz="1800" u="sng" dirty="0">
                <a:solidFill>
                  <a:srgbClr val="0070C0"/>
                </a:solidFill>
                <a:latin typeface="Avenir Book" panose="02000503020000020003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https://www.cdc.gov/coronavirus/2019-ncov/prevent-getting-sick/diy-cloth-face-coverings.html</a:t>
            </a:r>
            <a:endParaRPr lang="en-US" sz="1800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94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14FF25E-C69D-6642-B8CD-F1118FDEC24F}"/>
              </a:ext>
            </a:extLst>
          </p:cNvPr>
          <p:cNvSpPr txBox="1">
            <a:spLocks/>
          </p:cNvSpPr>
          <p:nvPr/>
        </p:nvSpPr>
        <p:spPr>
          <a:xfrm>
            <a:off x="0" y="5209863"/>
            <a:ext cx="12192000" cy="13164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>
                <a:latin typeface="Avenir Book" panose="02000503020000020003" pitchFamily="2" charset="0"/>
              </a:rPr>
              <a:t>The COVID 19 pandemic is unfolding.</a:t>
            </a:r>
            <a:br>
              <a:rPr lang="en-US" sz="1900" dirty="0">
                <a:latin typeface="Avenir Book" panose="02000503020000020003" pitchFamily="2" charset="0"/>
              </a:rPr>
            </a:br>
            <a:r>
              <a:rPr lang="en-US" sz="1900" dirty="0">
                <a:latin typeface="Avenir Book" panose="02000503020000020003" pitchFamily="2" charset="0"/>
              </a:rPr>
              <a:t>Information presented is updated as of 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</a:rPr>
              <a:t>May 4, 2020</a:t>
            </a:r>
            <a:r>
              <a:rPr lang="en-US" sz="1900" dirty="0">
                <a:latin typeface="Avenir Book" panose="02000503020000020003" pitchFamily="2" charset="0"/>
              </a:rPr>
              <a:t>.  </a:t>
            </a:r>
            <a:br>
              <a:rPr lang="en-US" sz="1900" dirty="0">
                <a:latin typeface="Avenir Book" panose="02000503020000020003" pitchFamily="2" charset="0"/>
              </a:rPr>
            </a:br>
            <a:r>
              <a:rPr lang="en-US" sz="1900" dirty="0">
                <a:latin typeface="Avenir Book" panose="02000503020000020003" pitchFamily="2" charset="0"/>
              </a:rPr>
              <a:t>ITPC will refresh content to keep pace with new guidance. </a:t>
            </a:r>
          </a:p>
          <a:p>
            <a:pPr marL="0" indent="0" algn="ctr">
              <a:buNone/>
            </a:pPr>
            <a:r>
              <a:rPr lang="en-US" sz="1900" b="1" dirty="0">
                <a:latin typeface="Avenir Book" panose="02000503020000020003" pitchFamily="2" charset="0"/>
              </a:rPr>
              <a:t>For our latest tools and resources, please visit </a:t>
            </a:r>
            <a:r>
              <a:rPr lang="en-TT" sz="1900" b="1" dirty="0">
                <a:solidFill>
                  <a:schemeClr val="accent6"/>
                </a:solidFill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http://itpcglobal.org/covid-19 </a:t>
            </a:r>
            <a:endParaRPr lang="en-US" sz="1900" b="1" dirty="0">
              <a:solidFill>
                <a:schemeClr val="accent6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81EA86-951A-614E-90CA-9E015ECB94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F9E6069-D69D-2C41-9F15-F72C60AE72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6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B09B-21F1-F34A-8F5D-DEF52A97DD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73075"/>
            <a:ext cx="10515600" cy="858838"/>
          </a:xfrm>
        </p:spPr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What makes this a “novel” Coronavirus?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A98E7-78BF-4C4B-8820-68660D2C53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31913"/>
            <a:ext cx="11277600" cy="5219700"/>
          </a:xfrm>
        </p:spPr>
        <p:txBody>
          <a:bodyPr>
            <a:no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Sometimes </a:t>
            </a:r>
            <a:r>
              <a:rPr lang="en-US" sz="2600" dirty="0">
                <a:solidFill>
                  <a:srgbClr val="C00000"/>
                </a:solidFill>
                <a:latin typeface="Avenir Book" panose="02000503020000020003" pitchFamily="2" charset="0"/>
              </a:rPr>
              <a:t>coronaviruses that infect animals evolve and make people sick</a:t>
            </a:r>
            <a:r>
              <a:rPr lang="en-US" sz="2600" dirty="0">
                <a:latin typeface="Avenir Book" panose="02000503020000020003" pitchFamily="2" charset="0"/>
              </a:rPr>
              <a:t>. These are known as a </a:t>
            </a:r>
            <a:r>
              <a:rPr lang="en-US" sz="2600" b="1" dirty="0">
                <a:solidFill>
                  <a:srgbClr val="C00000"/>
                </a:solidFill>
                <a:latin typeface="Avenir Book" panose="02000503020000020003" pitchFamily="2" charset="0"/>
              </a:rPr>
              <a:t>novel</a:t>
            </a:r>
            <a:r>
              <a:rPr lang="en-US" sz="2600" dirty="0">
                <a:latin typeface="Avenir Book" panose="02000503020000020003" pitchFamily="2" charset="0"/>
              </a:rPr>
              <a:t> or new coronavirus.</a:t>
            </a:r>
          </a:p>
          <a:p>
            <a:r>
              <a:rPr lang="en-US" sz="2600" dirty="0">
                <a:latin typeface="Avenir Book" panose="02000503020000020003" pitchFamily="2" charset="0"/>
              </a:rPr>
              <a:t>The 2019 novel coronavirus </a:t>
            </a:r>
            <a:r>
              <a:rPr lang="en-US" sz="2600" b="1" dirty="0">
                <a:solidFill>
                  <a:srgbClr val="C00000"/>
                </a:solidFill>
                <a:latin typeface="Avenir Book" panose="02000503020000020003" pitchFamily="2" charset="0"/>
              </a:rPr>
              <a:t>came from animals into people </a:t>
            </a:r>
            <a:r>
              <a:rPr lang="en-US" sz="2600" dirty="0">
                <a:latin typeface="Avenir Book" panose="02000503020000020003" pitchFamily="2" charset="0"/>
              </a:rPr>
              <a:t>(this is called zoonotic transmission). It is now spreading directly from person-to-person in most countries of the world. </a:t>
            </a:r>
          </a:p>
          <a:p>
            <a:r>
              <a:rPr lang="en-US" sz="2600" dirty="0">
                <a:latin typeface="Avenir Book" panose="02000503020000020003" pitchFamily="2" charset="0"/>
              </a:rPr>
              <a:t>Examples of previous coronaviruses include: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Middle East Respiratory Syndrome Coronavirus (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MERS-</a:t>
            </a:r>
            <a:r>
              <a:rPr lang="en-US" dirty="0" err="1">
                <a:solidFill>
                  <a:srgbClr val="C00000"/>
                </a:solidFill>
                <a:latin typeface="Avenir Book" panose="02000503020000020003" pitchFamily="2" charset="0"/>
              </a:rPr>
              <a:t>CoV</a:t>
            </a:r>
            <a:r>
              <a:rPr lang="en-US" dirty="0">
                <a:latin typeface="Avenir Book" panose="02000503020000020003" pitchFamily="2" charset="0"/>
              </a:rPr>
              <a:t>), first reported from Saudi Arabia in 2012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Severe Acute Respiratory Syndrome Coronavirus (</a:t>
            </a: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SARS-</a:t>
            </a:r>
            <a:r>
              <a:rPr lang="en-US" dirty="0" err="1">
                <a:solidFill>
                  <a:srgbClr val="C00000"/>
                </a:solidFill>
                <a:latin typeface="Avenir Book" panose="02000503020000020003" pitchFamily="2" charset="0"/>
              </a:rPr>
              <a:t>CoV</a:t>
            </a:r>
            <a:r>
              <a:rPr lang="en-US" dirty="0">
                <a:latin typeface="Avenir Book" panose="02000503020000020003" pitchFamily="2" charset="0"/>
              </a:rPr>
              <a:t>), first recognized in China in 2002. </a:t>
            </a:r>
          </a:p>
          <a:p>
            <a:r>
              <a:rPr lang="en-US" sz="2600" dirty="0">
                <a:latin typeface="Avenir Book" panose="02000503020000020003" pitchFamily="2" charset="0"/>
              </a:rPr>
              <a:t>The people who first became ill with COVID-19 were workers at a seafood, poultry and live wildlife market (called Huanan Seafood Wholesale Market) in the </a:t>
            </a:r>
            <a:r>
              <a:rPr lang="en-US" sz="2600" dirty="0" err="1">
                <a:latin typeface="Avenir Book" panose="02000503020000020003" pitchFamily="2" charset="0"/>
              </a:rPr>
              <a:t>Jianghan</a:t>
            </a:r>
            <a:r>
              <a:rPr lang="en-US" sz="2600" dirty="0">
                <a:latin typeface="Avenir Book" panose="02000503020000020003" pitchFamily="2" charset="0"/>
              </a:rPr>
              <a:t> District of Hubei Province of China. </a:t>
            </a:r>
          </a:p>
        </p:txBody>
      </p:sp>
    </p:spTree>
    <p:extLst>
      <p:ext uri="{BB962C8B-B14F-4D97-AF65-F5344CB8AC3E}">
        <p14:creationId xmlns:p14="http://schemas.microsoft.com/office/powerpoint/2010/main" val="220763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4AE9D8-FAB1-A84B-B269-08DFA97A8773}"/>
              </a:ext>
            </a:extLst>
          </p:cNvPr>
          <p:cNvSpPr txBox="1">
            <a:spLocks/>
          </p:cNvSpPr>
          <p:nvPr/>
        </p:nvSpPr>
        <p:spPr>
          <a:xfrm>
            <a:off x="427512" y="4779818"/>
            <a:ext cx="8482940" cy="12935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FFFFF"/>
                </a:solidFill>
                <a:latin typeface="Avenir Book" panose="02000503020000020003" pitchFamily="2" charset="0"/>
              </a:rPr>
              <a:t>Who is at Risk?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E0CDA-20B4-2341-B8A4-8B5C4354E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1767E-B69F-3548-BCCF-3731B3570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8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660B-8AE3-0E42-BC1C-FC8B849A1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4500"/>
            <a:ext cx="10515600" cy="800100"/>
          </a:xfrm>
        </p:spPr>
        <p:txBody>
          <a:bodyPr/>
          <a:lstStyle/>
          <a:p>
            <a:r>
              <a:rPr lang="en-US" b="1" dirty="0">
                <a:latin typeface="Avenir Book" panose="02000503020000020003" pitchFamily="2" charset="0"/>
              </a:rPr>
              <a:t>Who is at Risk for COVID-19?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22701-326A-1C46-BEC0-1D3214464E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65200" y="1252538"/>
            <a:ext cx="11226800" cy="5160962"/>
          </a:xfrm>
        </p:spPr>
        <p:txBody>
          <a:bodyPr>
            <a:noAutofit/>
          </a:bodyPr>
          <a:lstStyle/>
          <a:p>
            <a:r>
              <a:rPr lang="en-US" sz="3100" b="1" dirty="0">
                <a:solidFill>
                  <a:srgbClr val="C00000"/>
                </a:solidFill>
                <a:latin typeface="Avenir Book" panose="02000503020000020003" pitchFamily="2" charset="0"/>
              </a:rPr>
              <a:t>Everyone</a:t>
            </a:r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!</a:t>
            </a:r>
            <a:r>
              <a:rPr lang="en-US" sz="3100" dirty="0">
                <a:latin typeface="Avenir Book" panose="02000503020000020003" pitchFamily="2" charset="0"/>
              </a:rPr>
              <a:t> …which is why </a:t>
            </a:r>
            <a:r>
              <a:rPr lang="en-US" sz="3100" b="1" dirty="0">
                <a:latin typeface="Avenir Book" panose="02000503020000020003" pitchFamily="2" charset="0"/>
              </a:rPr>
              <a:t>prevention is important</a:t>
            </a:r>
            <a:r>
              <a:rPr lang="en-US" sz="3100" dirty="0">
                <a:latin typeface="Avenir Book" panose="02000503020000020003" pitchFamily="2" charset="0"/>
              </a:rPr>
              <a:t>!</a:t>
            </a:r>
          </a:p>
          <a:p>
            <a:pPr lvl="1"/>
            <a:r>
              <a:rPr lang="en-US" sz="2800" dirty="0">
                <a:latin typeface="Avenir Book" panose="02000503020000020003" pitchFamily="2" charset="0"/>
              </a:rPr>
              <a:t>Older adults </a:t>
            </a:r>
            <a:r>
              <a:rPr lang="en-US" sz="2800" i="1" dirty="0">
                <a:latin typeface="Avenir Book" panose="02000503020000020003" pitchFamily="2" charset="0"/>
              </a:rPr>
              <a:t>(age &gt;60 and people with pre-existing conditions are at high risk for serious illness/death from COVID-19)</a:t>
            </a:r>
          </a:p>
          <a:p>
            <a:r>
              <a:rPr lang="en-US" sz="3100" dirty="0">
                <a:latin typeface="Avenir Book" panose="02000503020000020003" pitchFamily="2" charset="0"/>
              </a:rPr>
              <a:t>People who have </a:t>
            </a:r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recently traveled </a:t>
            </a:r>
            <a:r>
              <a:rPr lang="en-US" sz="3100" dirty="0">
                <a:latin typeface="Avenir Book" panose="02000503020000020003" pitchFamily="2" charset="0"/>
              </a:rPr>
              <a:t>to countries where COVID-19 is common (such as China, Iran, Italy, South Korea, Spain and the USA).</a:t>
            </a:r>
          </a:p>
          <a:p>
            <a:r>
              <a:rPr lang="en-US" sz="3100" dirty="0">
                <a:latin typeface="Avenir Book" panose="02000503020000020003" pitchFamily="2" charset="0"/>
              </a:rPr>
              <a:t>People who have </a:t>
            </a:r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been in close contact with a person who has COVID-19</a:t>
            </a:r>
            <a:r>
              <a:rPr lang="en-US" sz="3100" dirty="0">
                <a:solidFill>
                  <a:srgbClr val="00B050"/>
                </a:solidFill>
                <a:latin typeface="Avenir Book" panose="02000503020000020003" pitchFamily="2" charset="0"/>
              </a:rPr>
              <a:t> </a:t>
            </a:r>
          </a:p>
          <a:p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Healthcare workers </a:t>
            </a:r>
            <a:r>
              <a:rPr lang="en-US" sz="3100" dirty="0">
                <a:latin typeface="Avenir Book" panose="02000503020000020003" pitchFamily="2" charset="0"/>
              </a:rPr>
              <a:t>who do not have access to masks, gloves and gowns; they are heroically putting themselves at risk to care for others.</a:t>
            </a:r>
          </a:p>
        </p:txBody>
      </p:sp>
    </p:spTree>
    <p:extLst>
      <p:ext uri="{BB962C8B-B14F-4D97-AF65-F5344CB8AC3E}">
        <p14:creationId xmlns:p14="http://schemas.microsoft.com/office/powerpoint/2010/main" val="88985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4AE9D8-FAB1-A84B-B269-08DFA97A8773}"/>
              </a:ext>
            </a:extLst>
          </p:cNvPr>
          <p:cNvSpPr txBox="1">
            <a:spLocks/>
          </p:cNvSpPr>
          <p:nvPr/>
        </p:nvSpPr>
        <p:spPr>
          <a:xfrm>
            <a:off x="427512" y="4779818"/>
            <a:ext cx="8482940" cy="12935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FFFFF"/>
                </a:solidFill>
                <a:latin typeface="Avenir Book" panose="02000503020000020003" pitchFamily="2" charset="0"/>
              </a:rPr>
              <a:t>Transmission of COVID-19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DE971C-6DC4-5B45-B5E6-1265246202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0474A-995D-7F40-A164-5EF1F29E4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6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0556-2A51-8B4A-8C41-478276291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1175"/>
            <a:ext cx="9010650" cy="1000125"/>
          </a:xfrm>
        </p:spPr>
        <p:txBody>
          <a:bodyPr>
            <a:normAutofit/>
          </a:bodyPr>
          <a:lstStyle/>
          <a:p>
            <a:r>
              <a:rPr lang="en-US" sz="4700" b="1" dirty="0">
                <a:latin typeface="Avenir Book" panose="02000503020000020003" pitchFamily="2" charset="0"/>
              </a:rPr>
              <a:t>How Does Coronavirus Spread?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31173-459E-8B40-A9A2-8439729998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57363"/>
            <a:ext cx="11168063" cy="4864100"/>
          </a:xfrm>
        </p:spPr>
        <p:txBody>
          <a:bodyPr>
            <a:noAutofit/>
          </a:bodyPr>
          <a:lstStyle/>
          <a:p>
            <a:r>
              <a:rPr lang="en-US" sz="3100" dirty="0">
                <a:latin typeface="Avenir Book" panose="02000503020000020003" pitchFamily="2" charset="0"/>
              </a:rPr>
              <a:t>Coronavirus spreads through </a:t>
            </a:r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tiny droplets that go into the air when an infected person coughs or sneezes</a:t>
            </a:r>
            <a:r>
              <a:rPr lang="en-US" sz="3100" dirty="0">
                <a:latin typeface="Avenir Book" panose="02000503020000020003" pitchFamily="2" charset="0"/>
              </a:rPr>
              <a:t>. These droplets also land on surfaces around the person with COVID-19.</a:t>
            </a:r>
          </a:p>
          <a:p>
            <a:pPr marL="0" indent="0">
              <a:buNone/>
            </a:pPr>
            <a:endParaRPr lang="en-US" sz="3100" dirty="0">
              <a:latin typeface="Avenir Book" panose="02000503020000020003" pitchFamily="2" charset="0"/>
            </a:endParaRPr>
          </a:p>
          <a:p>
            <a:r>
              <a:rPr lang="en-US" sz="3100" dirty="0">
                <a:latin typeface="Avenir Book" panose="02000503020000020003" pitchFamily="2" charset="0"/>
              </a:rPr>
              <a:t>Coronavirus can pass from person to person when people </a:t>
            </a:r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inhale these tiny droplets, or </a:t>
            </a:r>
            <a:r>
              <a:rPr lang="en-US" sz="3100" dirty="0">
                <a:latin typeface="Avenir Book" panose="02000503020000020003" pitchFamily="2" charset="0"/>
              </a:rPr>
              <a:t> when people </a:t>
            </a:r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touch something that has coronavirus droplets </a:t>
            </a:r>
            <a:r>
              <a:rPr lang="en-US" sz="3100" dirty="0">
                <a:latin typeface="Avenir Book" panose="02000503020000020003" pitchFamily="2" charset="0"/>
              </a:rPr>
              <a:t>on it and then </a:t>
            </a:r>
            <a:r>
              <a:rPr lang="en-US" sz="3100" dirty="0">
                <a:solidFill>
                  <a:srgbClr val="C00000"/>
                </a:solidFill>
                <a:latin typeface="Avenir Book" panose="02000503020000020003" pitchFamily="2" charset="0"/>
              </a:rPr>
              <a:t>touch their eyes, nose or mouth</a:t>
            </a:r>
            <a:r>
              <a:rPr lang="en-US" sz="3100" dirty="0">
                <a:latin typeface="Avenir Book" panose="02000503020000020003" pitchFamily="2" charset="0"/>
              </a:rPr>
              <a:t>.</a:t>
            </a:r>
            <a:endParaRPr lang="en-US" sz="3100" dirty="0">
              <a:solidFill>
                <a:srgbClr val="C00000"/>
              </a:solidFill>
              <a:latin typeface="Avenir Book" panose="02000503020000020003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12622A-59DD-6848-82DD-A843223A8D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839" y="410736"/>
            <a:ext cx="2810945" cy="109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903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6865</TotalTime>
  <Words>3744</Words>
  <Application>Microsoft Macintosh PowerPoint</Application>
  <PresentationFormat>Widescreen</PresentationFormat>
  <Paragraphs>289</Paragraphs>
  <Slides>44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Avenir Black</vt:lpstr>
      <vt:lpstr>Avenir Book</vt:lpstr>
      <vt:lpstr>Calibri</vt:lpstr>
      <vt:lpstr>Calibri Light</vt:lpstr>
      <vt:lpstr>Custom Design</vt:lpstr>
      <vt:lpstr>1_Custom Design</vt:lpstr>
      <vt:lpstr>2_Custom Design</vt:lpstr>
      <vt:lpstr>CORONAVIRUS</vt:lpstr>
      <vt:lpstr>Overview</vt:lpstr>
      <vt:lpstr>PowerPoint Presentation</vt:lpstr>
      <vt:lpstr>What is Coronavirus?</vt:lpstr>
      <vt:lpstr>What makes this a “novel” Coronavirus?</vt:lpstr>
      <vt:lpstr>PowerPoint Presentation</vt:lpstr>
      <vt:lpstr>Who is at Risk for COVID-19?</vt:lpstr>
      <vt:lpstr>PowerPoint Presentation</vt:lpstr>
      <vt:lpstr>How Does Coronavirus Spread? </vt:lpstr>
      <vt:lpstr>How Does Coronavirus Spread? </vt:lpstr>
      <vt:lpstr>How Does Coronavirus Spread? </vt:lpstr>
      <vt:lpstr>PowerPoint Presentation</vt:lpstr>
      <vt:lpstr>How to Prevent COVID-19</vt:lpstr>
      <vt:lpstr>How to Prevent COVID-19</vt:lpstr>
      <vt:lpstr>How to Prevent COVID-19</vt:lpstr>
      <vt:lpstr>How to Prevent COVID-19</vt:lpstr>
      <vt:lpstr>Advice for Older Adults &amp; People with Pre-existing Conditions</vt:lpstr>
      <vt:lpstr>Advice for Older Adults &amp; People with Pre-existing Conditions</vt:lpstr>
      <vt:lpstr>How can COVID-19 be Prevented? </vt:lpstr>
      <vt:lpstr>PowerPoint Presentation</vt:lpstr>
      <vt:lpstr>What Happens to People who get COVID-19? </vt:lpstr>
      <vt:lpstr>What Happens to People who get COVID-19? </vt:lpstr>
      <vt:lpstr>What Happens to People who get COVID-19? </vt:lpstr>
      <vt:lpstr>PowerPoint Presentation</vt:lpstr>
      <vt:lpstr>People Living with HIV and COVID-19</vt:lpstr>
      <vt:lpstr>People Living with HIV and COVID-19</vt:lpstr>
      <vt:lpstr>PowerPoint Presentation</vt:lpstr>
      <vt:lpstr>COVID-19 &amp; Tuberculosis (TB)</vt:lpstr>
      <vt:lpstr>COVID-19 &amp; Tuberculosis (TB)</vt:lpstr>
      <vt:lpstr>PowerPoint Presentation</vt:lpstr>
      <vt:lpstr>Should You Be Tested?</vt:lpstr>
      <vt:lpstr>What Happens When You Get Tested</vt:lpstr>
      <vt:lpstr>PowerPoint Presentation</vt:lpstr>
      <vt:lpstr>How is COVID-19 Treated?</vt:lpstr>
      <vt:lpstr>How is COVID-19 Treated?</vt:lpstr>
      <vt:lpstr>PowerPoint Presentation</vt:lpstr>
      <vt:lpstr>Key Takeaways</vt:lpstr>
      <vt:lpstr>Key Takeaways</vt:lpstr>
      <vt:lpstr>Key Takeaways</vt:lpstr>
      <vt:lpstr>Where possible, provide support to people in these situations: </vt:lpstr>
      <vt:lpstr>Where possible, provide support to people in these situations: </vt:lpstr>
      <vt:lpstr>Resources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COMMUNITY-LED MONITORING AND ADVOVACY  FOR HEALTH</dc:title>
  <dc:creator>Solange Baptiste</dc:creator>
  <cp:lastModifiedBy>Gerard Best</cp:lastModifiedBy>
  <cp:revision>481</cp:revision>
  <dcterms:created xsi:type="dcterms:W3CDTF">2019-10-31T00:00:33Z</dcterms:created>
  <dcterms:modified xsi:type="dcterms:W3CDTF">2020-05-07T18:12:11Z</dcterms:modified>
</cp:coreProperties>
</file>